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6"/>
    <p:sldId id="257" r:id="rId37"/>
    <p:sldId id="258" r:id="rId38"/>
    <p:sldId id="259" r:id="rId39"/>
    <p:sldId id="260" r:id="rId40"/>
    <p:sldId id="261" r:id="rId41"/>
    <p:sldId id="262" r:id="rId42"/>
    <p:sldId id="263" r:id="rId43"/>
    <p:sldId id="264" r:id="rId44"/>
    <p:sldId id="265" r:id="rId45"/>
    <p:sldId id="266" r:id="rId46"/>
    <p:sldId id="267" r:id="rId47"/>
    <p:sldId id="268" r:id="rId48"/>
    <p:sldId id="269" r:id="rId49"/>
    <p:sldId id="270" r:id="rId50"/>
    <p:sldId id="271" r:id="rId51"/>
    <p:sldId id="272" r:id="rId52"/>
    <p:sldId id="273" r:id="rId53"/>
    <p:sldId id="274" r:id="rId54"/>
    <p:sldId id="275" r:id="rId55"/>
    <p:sldId id="276" r:id="rId56"/>
    <p:sldId id="277" r:id="rId57"/>
    <p:sldId id="278" r:id="rId58"/>
    <p:sldId id="279" r:id="rId59"/>
    <p:sldId id="280" r:id="rId60"/>
    <p:sldId id="281" r:id="rId61"/>
    <p:sldId id="282" r:id="rId62"/>
    <p:sldId id="283" r:id="rId63"/>
    <p:sldId id="284" r:id="rId64"/>
    <p:sldId id="285" r:id="rId65"/>
    <p:sldId id="286" r:id="rId66"/>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Playfair Display" charset="1" panose="00000000000000000000"/>
      <p:regular r:id="rId10"/>
    </p:embeddedFont>
    <p:embeddedFont>
      <p:font typeface="Playfair Display Bold" charset="1" panose="00000000000000000000"/>
      <p:regular r:id="rId11"/>
    </p:embeddedFont>
    <p:embeddedFont>
      <p:font typeface="Playfair Display Italics" charset="1" panose="00000000000000000000"/>
      <p:regular r:id="rId12"/>
    </p:embeddedFont>
    <p:embeddedFont>
      <p:font typeface="Playfair Display Bold Italics" charset="1" panose="00000000000000000000"/>
      <p:regular r:id="rId13"/>
    </p:embeddedFont>
    <p:embeddedFont>
      <p:font typeface="Playfair Display Medium" charset="1" panose="00000000000000000000"/>
      <p:regular r:id="rId14"/>
    </p:embeddedFont>
    <p:embeddedFont>
      <p:font typeface="Playfair Display Medium Italics" charset="1" panose="00000000000000000000"/>
      <p:regular r:id="rId15"/>
    </p:embeddedFont>
    <p:embeddedFont>
      <p:font typeface="Playfair Display Semi-Bold" charset="1" panose="00000000000000000000"/>
      <p:regular r:id="rId16"/>
    </p:embeddedFont>
    <p:embeddedFont>
      <p:font typeface="Playfair Display Semi-Bold Italics" charset="1" panose="00000000000000000000"/>
      <p:regular r:id="rId17"/>
    </p:embeddedFont>
    <p:embeddedFont>
      <p:font typeface="Playfair Display Ultra-Bold" charset="1" panose="00000000000000000000"/>
      <p:regular r:id="rId18"/>
    </p:embeddedFont>
    <p:embeddedFont>
      <p:font typeface="Playfair Display Ultra-Bold Italics" charset="1" panose="00000000000000000000"/>
      <p:regular r:id="rId19"/>
    </p:embeddedFont>
    <p:embeddedFont>
      <p:font typeface="Playfair Display Heavy" charset="1" panose="00000000000000000000"/>
      <p:regular r:id="rId20"/>
    </p:embeddedFont>
    <p:embeddedFont>
      <p:font typeface="Playfair Display Heavy Italics" charset="1" panose="00000000000000000000"/>
      <p:regular r:id="rId21"/>
    </p:embeddedFont>
    <p:embeddedFont>
      <p:font typeface="Noto Sans JP" charset="1" panose="020B0500000000000000"/>
      <p:regular r:id="rId22"/>
    </p:embeddedFont>
    <p:embeddedFont>
      <p:font typeface="Noto Sans JP Bold" charset="1" panose="020B0800000000000000"/>
      <p:regular r:id="rId23"/>
    </p:embeddedFont>
    <p:embeddedFont>
      <p:font typeface="Noto Sans JP Thin" charset="1" panose="020B0200000000000000"/>
      <p:regular r:id="rId24"/>
    </p:embeddedFont>
    <p:embeddedFont>
      <p:font typeface="Noto Sans JP Light" charset="1" panose="020B0300000000000000"/>
      <p:regular r:id="rId25"/>
    </p:embeddedFont>
    <p:embeddedFont>
      <p:font typeface="Noto Sans JP Medium" charset="1" panose="020B0600000000000000"/>
      <p:regular r:id="rId26"/>
    </p:embeddedFont>
    <p:embeddedFont>
      <p:font typeface="Noto Sans JP Heavy" charset="1" panose="020B0A00000000000000"/>
      <p:regular r:id="rId27"/>
    </p:embeddedFont>
    <p:embeddedFont>
      <p:font typeface="Open Sans" charset="1" panose="020B0606030504020204"/>
      <p:regular r:id="rId28"/>
    </p:embeddedFont>
    <p:embeddedFont>
      <p:font typeface="Open Sans Bold" charset="1" panose="020B0806030504020204"/>
      <p:regular r:id="rId29"/>
    </p:embeddedFont>
    <p:embeddedFont>
      <p:font typeface="Open Sans Italics" charset="1" panose="020B0606030504020204"/>
      <p:regular r:id="rId30"/>
    </p:embeddedFont>
    <p:embeddedFont>
      <p:font typeface="Open Sans Bold Italics" charset="1" panose="020B0806030504020204"/>
      <p:regular r:id="rId31"/>
    </p:embeddedFont>
    <p:embeddedFont>
      <p:font typeface="Open Sans Light" charset="1" panose="020B0306030504020204"/>
      <p:regular r:id="rId32"/>
    </p:embeddedFont>
    <p:embeddedFont>
      <p:font typeface="Open Sans Light Italics" charset="1" panose="020B0306030504020204"/>
      <p:regular r:id="rId33"/>
    </p:embeddedFont>
    <p:embeddedFont>
      <p:font typeface="Open Sans Ultra-Bold" charset="1" panose="00000000000000000000"/>
      <p:regular r:id="rId34"/>
    </p:embeddedFont>
    <p:embeddedFont>
      <p:font typeface="Open Sans Ultra-Bold Italics" charset="1" panose="00000000000000000000"/>
      <p:regular r:id="rId3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slides/slide1.xml" Type="http://schemas.openxmlformats.org/officeDocument/2006/relationships/slide"/><Relationship Id="rId37" Target="slides/slide2.xml" Type="http://schemas.openxmlformats.org/officeDocument/2006/relationships/slide"/><Relationship Id="rId38" Target="slides/slide3.xml" Type="http://schemas.openxmlformats.org/officeDocument/2006/relationships/slide"/><Relationship Id="rId39" Target="slides/slide4.xml" Type="http://schemas.openxmlformats.org/officeDocument/2006/relationships/slide"/><Relationship Id="rId4" Target="theme/theme1.xml" Type="http://schemas.openxmlformats.org/officeDocument/2006/relationships/theme"/><Relationship Id="rId40" Target="slides/slide5.xml" Type="http://schemas.openxmlformats.org/officeDocument/2006/relationships/slide"/><Relationship Id="rId41" Target="slides/slide6.xml" Type="http://schemas.openxmlformats.org/officeDocument/2006/relationships/slide"/><Relationship Id="rId42" Target="slides/slide7.xml" Type="http://schemas.openxmlformats.org/officeDocument/2006/relationships/slide"/><Relationship Id="rId43" Target="slides/slide8.xml" Type="http://schemas.openxmlformats.org/officeDocument/2006/relationships/slide"/><Relationship Id="rId44" Target="slides/slide9.xml" Type="http://schemas.openxmlformats.org/officeDocument/2006/relationships/slide"/><Relationship Id="rId45" Target="slides/slide10.xml" Type="http://schemas.openxmlformats.org/officeDocument/2006/relationships/slide"/><Relationship Id="rId46" Target="slides/slide11.xml" Type="http://schemas.openxmlformats.org/officeDocument/2006/relationships/slide"/><Relationship Id="rId47" Target="slides/slide12.xml" Type="http://schemas.openxmlformats.org/officeDocument/2006/relationships/slide"/><Relationship Id="rId48" Target="slides/slide13.xml" Type="http://schemas.openxmlformats.org/officeDocument/2006/relationships/slide"/><Relationship Id="rId49" Target="slides/slide14.xml" Type="http://schemas.openxmlformats.org/officeDocument/2006/relationships/slide"/><Relationship Id="rId5" Target="tableStyles.xml" Type="http://schemas.openxmlformats.org/officeDocument/2006/relationships/tableStyles"/><Relationship Id="rId50" Target="slides/slide15.xml" Type="http://schemas.openxmlformats.org/officeDocument/2006/relationships/slide"/><Relationship Id="rId51" Target="slides/slide16.xml" Type="http://schemas.openxmlformats.org/officeDocument/2006/relationships/slide"/><Relationship Id="rId52" Target="slides/slide17.xml" Type="http://schemas.openxmlformats.org/officeDocument/2006/relationships/slide"/><Relationship Id="rId53" Target="slides/slide18.xml" Type="http://schemas.openxmlformats.org/officeDocument/2006/relationships/slide"/><Relationship Id="rId54" Target="slides/slide19.xml" Type="http://schemas.openxmlformats.org/officeDocument/2006/relationships/slide"/><Relationship Id="rId55" Target="slides/slide20.xml" Type="http://schemas.openxmlformats.org/officeDocument/2006/relationships/slide"/><Relationship Id="rId56" Target="slides/slide21.xml" Type="http://schemas.openxmlformats.org/officeDocument/2006/relationships/slide"/><Relationship Id="rId57" Target="slides/slide22.xml" Type="http://schemas.openxmlformats.org/officeDocument/2006/relationships/slide"/><Relationship Id="rId58" Target="slides/slide23.xml" Type="http://schemas.openxmlformats.org/officeDocument/2006/relationships/slide"/><Relationship Id="rId59" Target="slides/slide24.xml" Type="http://schemas.openxmlformats.org/officeDocument/2006/relationships/slide"/><Relationship Id="rId6" Target="fonts/font6.fntdata" Type="http://schemas.openxmlformats.org/officeDocument/2006/relationships/font"/><Relationship Id="rId60" Target="slides/slide25.xml" Type="http://schemas.openxmlformats.org/officeDocument/2006/relationships/slide"/><Relationship Id="rId61" Target="slides/slide26.xml" Type="http://schemas.openxmlformats.org/officeDocument/2006/relationships/slide"/><Relationship Id="rId62" Target="slides/slide27.xml" Type="http://schemas.openxmlformats.org/officeDocument/2006/relationships/slide"/><Relationship Id="rId63" Target="slides/slide28.xml" Type="http://schemas.openxmlformats.org/officeDocument/2006/relationships/slide"/><Relationship Id="rId64" Target="slides/slide29.xml" Type="http://schemas.openxmlformats.org/officeDocument/2006/relationships/slide"/><Relationship Id="rId65" Target="slides/slide30.xml" Type="http://schemas.openxmlformats.org/officeDocument/2006/relationships/slide"/><Relationship Id="rId66" Target="slides/slide31.xml" Type="http://schemas.openxmlformats.org/officeDocument/2006/relationships/slide"/><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7.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8.pn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10.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s>
</file>

<file path=ppt/slides/_rels/slide2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2.jpeg" Type="http://schemas.openxmlformats.org/officeDocument/2006/relationships/image"/></Relationships>
</file>

<file path=ppt/slides/_rels/slide2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s>
</file>

<file path=ppt/slides/_rels/slide2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s>
</file>

<file path=ppt/slides/_rels/slide2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s>
</file>

<file path=ppt/slides/_rels/slide2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s>
</file>

<file path=ppt/slides/_rels/slide2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s>
</file>

<file path=ppt/slides/_rels/slide2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28.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29.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30.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31.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4.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s>
</file>

<file path=ppt/slides/slide1.xml><?xml version="1.0" encoding="utf-8"?>
<p:sld xmlns:p="http://schemas.openxmlformats.org/presentationml/2006/main" xmlns:a="http://schemas.openxmlformats.org/drawingml/2006/main">
  <p:cSld>
    <p:bg>
      <p:bgPr>
        <a:solidFill>
          <a:srgbClr val="A0C6D4"/>
        </a:solidFill>
      </p:bgPr>
    </p:bg>
    <p:spTree>
      <p:nvGrpSpPr>
        <p:cNvPr id="1" name=""/>
        <p:cNvGrpSpPr/>
        <p:nvPr/>
      </p:nvGrpSpPr>
      <p:grpSpPr>
        <a:xfrm>
          <a:off x="0" y="0"/>
          <a:ext cx="0" cy="0"/>
          <a:chOff x="0" y="0"/>
          <a:chExt cx="0" cy="0"/>
        </a:xfrm>
      </p:grpSpPr>
      <p:sp>
        <p:nvSpPr>
          <p:cNvPr name="TextBox 2" id="2"/>
          <p:cNvSpPr txBox="true"/>
          <p:nvPr/>
        </p:nvSpPr>
        <p:spPr>
          <a:xfrm rot="0">
            <a:off x="1028700" y="2806196"/>
            <a:ext cx="12206091" cy="1955961"/>
          </a:xfrm>
          <a:prstGeom prst="rect">
            <a:avLst/>
          </a:prstGeom>
        </p:spPr>
        <p:txBody>
          <a:bodyPr anchor="t" rtlCol="false" tIns="0" lIns="0" bIns="0" rIns="0">
            <a:spAutoFit/>
          </a:bodyPr>
          <a:lstStyle/>
          <a:p>
            <a:pPr>
              <a:lnSpc>
                <a:spcPts val="15089"/>
              </a:lnSpc>
            </a:pPr>
            <a:r>
              <a:rPr lang="en-US" sz="13718">
                <a:solidFill>
                  <a:srgbClr val="FFFFFF"/>
                </a:solidFill>
                <a:latin typeface="Noto Sans JP Bold"/>
              </a:rPr>
              <a:t>HASH TABLE</a:t>
            </a:r>
          </a:p>
        </p:txBody>
      </p:sp>
      <p:sp>
        <p:nvSpPr>
          <p:cNvPr name="TextBox 3" id="3"/>
          <p:cNvSpPr txBox="true"/>
          <p:nvPr/>
        </p:nvSpPr>
        <p:spPr>
          <a:xfrm rot="0">
            <a:off x="1162009" y="6744780"/>
            <a:ext cx="12823041" cy="1835150"/>
          </a:xfrm>
          <a:prstGeom prst="rect">
            <a:avLst/>
          </a:prstGeom>
        </p:spPr>
        <p:txBody>
          <a:bodyPr anchor="t" rtlCol="false" tIns="0" lIns="0" bIns="0" rIns="0">
            <a:spAutoFit/>
          </a:bodyPr>
          <a:lstStyle/>
          <a:p>
            <a:pPr>
              <a:lnSpc>
                <a:spcPts val="4900"/>
              </a:lnSpc>
            </a:pPr>
            <a:r>
              <a:rPr lang="en-US" sz="3500">
                <a:solidFill>
                  <a:srgbClr val="FFFFFF"/>
                </a:solidFill>
                <a:latin typeface="Noto Sans JP Bold"/>
              </a:rPr>
              <a:t>Nhóm 07</a:t>
            </a:r>
            <a:r>
              <a:rPr lang="en-US" sz="3500">
                <a:solidFill>
                  <a:srgbClr val="FFFFFF"/>
                </a:solidFill>
                <a:latin typeface="Noto Sans JP Medium"/>
              </a:rPr>
              <a:t>: </a:t>
            </a:r>
            <a:r>
              <a:rPr lang="en-US" sz="3500">
                <a:solidFill>
                  <a:srgbClr val="FFFFFF"/>
                </a:solidFill>
                <a:latin typeface="Noto Sans JP Bold"/>
              </a:rPr>
              <a:t>Nguyễn Ngọc Anh </a:t>
            </a:r>
          </a:p>
          <a:p>
            <a:pPr>
              <a:lnSpc>
                <a:spcPts val="4900"/>
              </a:lnSpc>
            </a:pPr>
            <a:r>
              <a:rPr lang="en-US" sz="3500">
                <a:solidFill>
                  <a:srgbClr val="FFFFFF"/>
                </a:solidFill>
                <a:latin typeface="Noto Sans JP"/>
              </a:rPr>
              <a:t>                      </a:t>
            </a:r>
            <a:r>
              <a:rPr lang="en-US" sz="3500">
                <a:solidFill>
                  <a:srgbClr val="FFFFFF"/>
                </a:solidFill>
                <a:latin typeface="Noto Sans JP Bold"/>
              </a:rPr>
              <a:t>Lê Thị Nhung</a:t>
            </a:r>
          </a:p>
          <a:p>
            <a:pPr>
              <a:lnSpc>
                <a:spcPts val="4900"/>
              </a:lnSpc>
              <a:spcBef>
                <a:spcPct val="0"/>
              </a:spcBef>
            </a:pPr>
            <a:r>
              <a:rPr lang="en-US" sz="3500">
                <a:solidFill>
                  <a:srgbClr val="FFFFFF"/>
                </a:solidFill>
                <a:latin typeface="Noto Sans JP Bold"/>
              </a:rPr>
              <a:t>                      Kiều Thị Ngọc Linh</a:t>
            </a:r>
          </a:p>
        </p:txBody>
      </p:sp>
    </p:spTree>
  </p:cSld>
  <p:clrMapOvr>
    <a:masterClrMapping/>
  </p:clrMapOvr>
</p:sld>
</file>

<file path=ppt/slides/slide10.xml><?xml version="1.0" encoding="utf-8"?>
<p:sld xmlns:p="http://schemas.openxmlformats.org/presentationml/2006/main" xmlns:a="http://schemas.openxmlformats.org/drawingml/2006/main">
  <p:cSld>
    <p:bg>
      <p:bgPr>
        <a:solidFill>
          <a:srgbClr val="FAFAFA"/>
        </a:solidFill>
      </p:bgPr>
    </p:bg>
    <p:spTree>
      <p:nvGrpSpPr>
        <p:cNvPr id="1" name=""/>
        <p:cNvGrpSpPr/>
        <p:nvPr/>
      </p:nvGrpSpPr>
      <p:grpSpPr>
        <a:xfrm>
          <a:off x="0" y="0"/>
          <a:ext cx="0" cy="0"/>
          <a:chOff x="0" y="0"/>
          <a:chExt cx="0" cy="0"/>
        </a:xfrm>
      </p:grpSpPr>
      <p:grpSp>
        <p:nvGrpSpPr>
          <p:cNvPr name="Group 2" id="2"/>
          <p:cNvGrpSpPr/>
          <p:nvPr/>
        </p:nvGrpSpPr>
        <p:grpSpPr>
          <a:xfrm rot="0">
            <a:off x="0" y="-311734"/>
            <a:ext cx="7805700" cy="10910468"/>
            <a:chOff x="0" y="0"/>
            <a:chExt cx="2055822" cy="2873539"/>
          </a:xfrm>
        </p:grpSpPr>
        <p:sp>
          <p:nvSpPr>
            <p:cNvPr name="Freeform 3" id="3"/>
            <p:cNvSpPr/>
            <p:nvPr/>
          </p:nvSpPr>
          <p:spPr>
            <a:xfrm flipH="false" flipV="false" rot="0">
              <a:off x="0" y="0"/>
              <a:ext cx="2055822" cy="2873539"/>
            </a:xfrm>
            <a:custGeom>
              <a:avLst/>
              <a:gdLst/>
              <a:ahLst/>
              <a:cxnLst/>
              <a:rect r="r" b="b" t="t" l="l"/>
              <a:pathLst>
                <a:path h="2873539" w="2055822">
                  <a:moveTo>
                    <a:pt x="0" y="0"/>
                  </a:moveTo>
                  <a:lnTo>
                    <a:pt x="2055822" y="0"/>
                  </a:lnTo>
                  <a:lnTo>
                    <a:pt x="2055822" y="2873539"/>
                  </a:lnTo>
                  <a:lnTo>
                    <a:pt x="0" y="2873539"/>
                  </a:lnTo>
                  <a:close/>
                </a:path>
              </a:pathLst>
            </a:custGeom>
            <a:solidFill>
              <a:srgbClr val="A0C6D4"/>
            </a:solidFill>
          </p:spPr>
        </p:sp>
        <p:sp>
          <p:nvSpPr>
            <p:cNvPr name="TextBox 4" id="4"/>
            <p:cNvSpPr txBox="true"/>
            <p:nvPr/>
          </p:nvSpPr>
          <p:spPr>
            <a:xfrm>
              <a:off x="0" y="-57150"/>
              <a:ext cx="2055822" cy="2930689"/>
            </a:xfrm>
            <a:prstGeom prst="rect">
              <a:avLst/>
            </a:prstGeom>
          </p:spPr>
          <p:txBody>
            <a:bodyPr anchor="ctr" rtlCol="false" tIns="50800" lIns="50800" bIns="50800" rIns="50800"/>
            <a:lstStyle/>
            <a:p>
              <a:pPr algn="ctr">
                <a:lnSpc>
                  <a:spcPts val="3150"/>
                </a:lnSpc>
              </a:pPr>
            </a:p>
            <a:p>
              <a:pPr algn="ctr">
                <a:lnSpc>
                  <a:spcPts val="3150"/>
                </a:lnSpc>
              </a:pPr>
            </a:p>
          </p:txBody>
        </p:sp>
      </p:grpSp>
      <p:grpSp>
        <p:nvGrpSpPr>
          <p:cNvPr name="Group 5" id="5"/>
          <p:cNvGrpSpPr/>
          <p:nvPr/>
        </p:nvGrpSpPr>
        <p:grpSpPr>
          <a:xfrm rot="0">
            <a:off x="16489215" y="8488215"/>
            <a:ext cx="1798785" cy="1798785"/>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A0C6D4"/>
            </a:solidFill>
          </p:spPr>
        </p:sp>
        <p:sp>
          <p:nvSpPr>
            <p:cNvPr name="TextBox 7" id="7"/>
            <p:cNvSpPr txBox="true"/>
            <p:nvPr/>
          </p:nvSpPr>
          <p:spPr>
            <a:xfrm>
              <a:off x="0" y="-57150"/>
              <a:ext cx="812800" cy="869950"/>
            </a:xfrm>
            <a:prstGeom prst="rect">
              <a:avLst/>
            </a:prstGeom>
          </p:spPr>
          <p:txBody>
            <a:bodyPr anchor="ctr" rtlCol="false" tIns="50800" lIns="50800" bIns="50800" rIns="50800"/>
            <a:lstStyle/>
            <a:p>
              <a:pPr algn="ctr">
                <a:lnSpc>
                  <a:spcPts val="3150"/>
                </a:lnSpc>
              </a:pPr>
            </a:p>
          </p:txBody>
        </p:sp>
      </p:grpSp>
      <p:sp>
        <p:nvSpPr>
          <p:cNvPr name="AutoShape 8" id="8"/>
          <p:cNvSpPr/>
          <p:nvPr/>
        </p:nvSpPr>
        <p:spPr>
          <a:xfrm flipH="true">
            <a:off x="-10794023" y="8507265"/>
            <a:ext cx="29811078" cy="0"/>
          </a:xfrm>
          <a:prstGeom prst="line">
            <a:avLst/>
          </a:prstGeom>
          <a:ln cap="flat" w="38100">
            <a:solidFill>
              <a:srgbClr val="456874"/>
            </a:solidFill>
            <a:prstDash val="solid"/>
            <a:headEnd type="none" len="sm" w="sm"/>
            <a:tailEnd type="none" len="sm" w="sm"/>
          </a:ln>
        </p:spPr>
      </p:sp>
      <p:sp>
        <p:nvSpPr>
          <p:cNvPr name="TextBox 9" id="9"/>
          <p:cNvSpPr txBox="true"/>
          <p:nvPr/>
        </p:nvSpPr>
        <p:spPr>
          <a:xfrm rot="0">
            <a:off x="4021253" y="3757800"/>
            <a:ext cx="9525" cy="580390"/>
          </a:xfrm>
          <a:prstGeom prst="rect">
            <a:avLst/>
          </a:prstGeom>
        </p:spPr>
        <p:txBody>
          <a:bodyPr anchor="t" rtlCol="false" tIns="0" lIns="0" bIns="0" rIns="0">
            <a:spAutoFit/>
          </a:bodyPr>
          <a:lstStyle/>
          <a:p>
            <a:pPr algn="ctr">
              <a:lnSpc>
                <a:spcPts val="4759"/>
              </a:lnSpc>
            </a:pPr>
          </a:p>
        </p:txBody>
      </p:sp>
      <p:sp>
        <p:nvSpPr>
          <p:cNvPr name="TextBox 10" id="10"/>
          <p:cNvSpPr txBox="true"/>
          <p:nvPr/>
        </p:nvSpPr>
        <p:spPr>
          <a:xfrm rot="0">
            <a:off x="168028" y="3032111"/>
            <a:ext cx="7133589" cy="2555008"/>
          </a:xfrm>
          <a:prstGeom prst="rect">
            <a:avLst/>
          </a:prstGeom>
        </p:spPr>
        <p:txBody>
          <a:bodyPr anchor="t" rtlCol="false" tIns="0" lIns="0" bIns="0" rIns="0">
            <a:spAutoFit/>
          </a:bodyPr>
          <a:lstStyle/>
          <a:p>
            <a:pPr algn="just">
              <a:lnSpc>
                <a:spcPts val="4072"/>
              </a:lnSpc>
            </a:pPr>
            <a:r>
              <a:rPr lang="en-US" sz="2909">
                <a:solidFill>
                  <a:srgbClr val="000000"/>
                </a:solidFill>
                <a:latin typeface="Noto Sans JP"/>
              </a:rPr>
              <a:t>Được sử dụng để thực hiện các cấu trúc dữ liệu như hash table, trong đó việc truy xuất và lưu trữ dữ liệu được thực hiện theo cặp khóa-giá trị.</a:t>
            </a:r>
          </a:p>
          <a:p>
            <a:pPr algn="ctr">
              <a:lnSpc>
                <a:spcPts val="4072"/>
              </a:lnSpc>
              <a:spcBef>
                <a:spcPct val="0"/>
              </a:spcBef>
            </a:pPr>
          </a:p>
        </p:txBody>
      </p:sp>
      <p:sp>
        <p:nvSpPr>
          <p:cNvPr name="TextBox 11" id="11"/>
          <p:cNvSpPr txBox="true"/>
          <p:nvPr/>
        </p:nvSpPr>
        <p:spPr>
          <a:xfrm rot="0">
            <a:off x="224479" y="1429439"/>
            <a:ext cx="4843462" cy="712789"/>
          </a:xfrm>
          <a:prstGeom prst="rect">
            <a:avLst/>
          </a:prstGeom>
        </p:spPr>
        <p:txBody>
          <a:bodyPr anchor="t" rtlCol="false" tIns="0" lIns="0" bIns="0" rIns="0">
            <a:spAutoFit/>
          </a:bodyPr>
          <a:lstStyle/>
          <a:p>
            <a:pPr algn="ctr">
              <a:lnSpc>
                <a:spcPts val="5862"/>
              </a:lnSpc>
            </a:pPr>
            <a:r>
              <a:rPr lang="en-US" sz="4187">
                <a:solidFill>
                  <a:srgbClr val="000000"/>
                </a:solidFill>
                <a:latin typeface="Noto Sans JP Bold"/>
              </a:rPr>
              <a:t>Mã băm trong java</a:t>
            </a:r>
          </a:p>
        </p:txBody>
      </p:sp>
      <p:sp>
        <p:nvSpPr>
          <p:cNvPr name="TextBox 12" id="12"/>
          <p:cNvSpPr txBox="true"/>
          <p:nvPr/>
        </p:nvSpPr>
        <p:spPr>
          <a:xfrm rot="0">
            <a:off x="168028" y="6365025"/>
            <a:ext cx="7133589" cy="1370021"/>
          </a:xfrm>
          <a:prstGeom prst="rect">
            <a:avLst/>
          </a:prstGeom>
        </p:spPr>
        <p:txBody>
          <a:bodyPr anchor="t" rtlCol="false" tIns="0" lIns="0" bIns="0" rIns="0">
            <a:spAutoFit/>
          </a:bodyPr>
          <a:lstStyle/>
          <a:p>
            <a:pPr algn="just">
              <a:lnSpc>
                <a:spcPts val="2784"/>
              </a:lnSpc>
            </a:pPr>
            <a:r>
              <a:rPr lang="en-US" sz="1988">
                <a:solidFill>
                  <a:srgbClr val="000000"/>
                </a:solidFill>
                <a:latin typeface="Noto Sans JP Italics"/>
              </a:rPr>
              <a:t>Mỗi đối tượng trong Java có một </a:t>
            </a:r>
            <a:r>
              <a:rPr lang="en-US" sz="1988">
                <a:solidFill>
                  <a:srgbClr val="000000"/>
                </a:solidFill>
                <a:latin typeface="Noto Sans JP Bold Italics"/>
              </a:rPr>
              <a:t>phương thức hashCode() </a:t>
            </a:r>
            <a:r>
              <a:rPr lang="en-US" sz="1988">
                <a:solidFill>
                  <a:srgbClr val="000000"/>
                </a:solidFill>
                <a:latin typeface="Noto Sans JP Italics"/>
              </a:rPr>
              <a:t>mặc định được kế thừa từ lớp Object, trả về một số nguyên 32-bit (kiểu int) là mã băm của đối tượng.</a:t>
            </a:r>
          </a:p>
          <a:p>
            <a:pPr algn="ctr">
              <a:lnSpc>
                <a:spcPts val="2639"/>
              </a:lnSpc>
            </a:pPr>
          </a:p>
        </p:txBody>
      </p:sp>
      <p:sp>
        <p:nvSpPr>
          <p:cNvPr name="TextBox 13" id="13"/>
          <p:cNvSpPr txBox="true"/>
          <p:nvPr/>
        </p:nvSpPr>
        <p:spPr>
          <a:xfrm rot="0">
            <a:off x="8032117" y="1458014"/>
            <a:ext cx="9863359" cy="1809772"/>
          </a:xfrm>
          <a:prstGeom prst="rect">
            <a:avLst/>
          </a:prstGeom>
        </p:spPr>
        <p:txBody>
          <a:bodyPr anchor="t" rtlCol="false" tIns="0" lIns="0" bIns="0" rIns="0">
            <a:spAutoFit/>
          </a:bodyPr>
          <a:lstStyle/>
          <a:p>
            <a:pPr algn="just">
              <a:lnSpc>
                <a:spcPts val="3673"/>
              </a:lnSpc>
            </a:pPr>
            <a:r>
              <a:rPr lang="en-US" sz="2624">
                <a:solidFill>
                  <a:srgbClr val="000000"/>
                </a:solidFill>
                <a:latin typeface="Noto Sans JP"/>
              </a:rPr>
              <a:t>Mặc định, hashCode() của lớp Object thường chỉ là biểu diễn số nguyên dựa trên địa chỉ bộ nhớ của đối tượng. Điều này có nghĩa là hai đối tượng khác nhau sẽ có mã băm khác nhau, ngay cả khi chúng có nội dung giống nhau.</a:t>
            </a:r>
          </a:p>
        </p:txBody>
      </p:sp>
      <p:sp>
        <p:nvSpPr>
          <p:cNvPr name="TextBox 14" id="14"/>
          <p:cNvSpPr txBox="true"/>
          <p:nvPr/>
        </p:nvSpPr>
        <p:spPr>
          <a:xfrm rot="0">
            <a:off x="8121618" y="4036838"/>
            <a:ext cx="9863359" cy="1367039"/>
          </a:xfrm>
          <a:prstGeom prst="rect">
            <a:avLst/>
          </a:prstGeom>
        </p:spPr>
        <p:txBody>
          <a:bodyPr anchor="t" rtlCol="false" tIns="0" lIns="0" bIns="0" rIns="0">
            <a:spAutoFit/>
          </a:bodyPr>
          <a:lstStyle/>
          <a:p>
            <a:pPr marL="848396" indent="-424198" lvl="1">
              <a:lnSpc>
                <a:spcPts val="5501"/>
              </a:lnSpc>
              <a:buFont typeface="Arial"/>
              <a:buChar char="•"/>
            </a:pPr>
            <a:r>
              <a:rPr lang="en-US" sz="3929">
                <a:solidFill>
                  <a:srgbClr val="000000"/>
                </a:solidFill>
                <a:latin typeface="Noto Sans JP Bold"/>
              </a:rPr>
              <a:t>Vấn đề khi sử dụng mặc định hashCode():</a:t>
            </a:r>
          </a:p>
        </p:txBody>
      </p:sp>
      <p:sp>
        <p:nvSpPr>
          <p:cNvPr name="TextBox 15" id="15"/>
          <p:cNvSpPr txBox="true"/>
          <p:nvPr/>
        </p:nvSpPr>
        <p:spPr>
          <a:xfrm rot="0">
            <a:off x="8211119" y="5777468"/>
            <a:ext cx="9684357" cy="1810258"/>
          </a:xfrm>
          <a:prstGeom prst="rect">
            <a:avLst/>
          </a:prstGeom>
        </p:spPr>
        <p:txBody>
          <a:bodyPr anchor="t" rtlCol="false" tIns="0" lIns="0" bIns="0" rIns="0">
            <a:spAutoFit/>
          </a:bodyPr>
          <a:lstStyle/>
          <a:p>
            <a:pPr algn="just">
              <a:lnSpc>
                <a:spcPts val="3646"/>
              </a:lnSpc>
            </a:pPr>
            <a:r>
              <a:rPr lang="en-US" sz="2604">
                <a:solidFill>
                  <a:srgbClr val="000000"/>
                </a:solidFill>
                <a:latin typeface="Noto Sans JP"/>
              </a:rPr>
              <a:t>Nếu ta dựa vào mã băm mặc định và xác định sự "bằng nhau" bằng phương thức equals(), thì cần đảm bảo rằng hai đối tượng được xem là "bằng nhau" (dùng equals()) phải có cùng mã băm (dùng hashCode()).</a:t>
            </a:r>
          </a:p>
        </p:txBody>
      </p:sp>
      <p:sp>
        <p:nvSpPr>
          <p:cNvPr name="TextBox 16" id="16"/>
          <p:cNvSpPr txBox="true"/>
          <p:nvPr/>
        </p:nvSpPr>
        <p:spPr>
          <a:xfrm rot="0">
            <a:off x="7972624" y="391282"/>
            <a:ext cx="9415983" cy="637418"/>
          </a:xfrm>
          <a:prstGeom prst="rect">
            <a:avLst/>
          </a:prstGeom>
        </p:spPr>
        <p:txBody>
          <a:bodyPr anchor="t" rtlCol="false" tIns="0" lIns="0" bIns="0" rIns="0">
            <a:spAutoFit/>
          </a:bodyPr>
          <a:lstStyle/>
          <a:p>
            <a:pPr algn="ctr" marL="816063" indent="-408032" lvl="1">
              <a:lnSpc>
                <a:spcPts val="5291"/>
              </a:lnSpc>
              <a:buFont typeface="Arial"/>
              <a:buChar char="•"/>
            </a:pPr>
            <a:r>
              <a:rPr lang="en-US" sz="3779">
                <a:solidFill>
                  <a:srgbClr val="000000"/>
                </a:solidFill>
                <a:latin typeface="Noto Sans JP Bold"/>
              </a:rPr>
              <a:t>Mặc định hashCode() cho lớp Object:</a:t>
            </a:r>
          </a:p>
        </p:txBody>
      </p:sp>
    </p:spTree>
  </p:cSld>
  <p:clrMapOvr>
    <a:masterClrMapping/>
  </p:clrMapOvr>
</p:sld>
</file>

<file path=ppt/slides/slide11.xml><?xml version="1.0" encoding="utf-8"?>
<p:sld xmlns:p="http://schemas.openxmlformats.org/presentationml/2006/main" xmlns:a="http://schemas.openxmlformats.org/drawingml/2006/main">
  <p:cSld>
    <p:bg>
      <p:bgPr>
        <a:solidFill>
          <a:srgbClr val="FAFAFA"/>
        </a:solidFill>
      </p:bgPr>
    </p:bg>
    <p:spTree>
      <p:nvGrpSpPr>
        <p:cNvPr id="1" name=""/>
        <p:cNvGrpSpPr/>
        <p:nvPr/>
      </p:nvGrpSpPr>
      <p:grpSpPr>
        <a:xfrm>
          <a:off x="0" y="0"/>
          <a:ext cx="0" cy="0"/>
          <a:chOff x="0" y="0"/>
          <a:chExt cx="0" cy="0"/>
        </a:xfrm>
      </p:grpSpPr>
      <p:grpSp>
        <p:nvGrpSpPr>
          <p:cNvPr name="Group 2" id="2"/>
          <p:cNvGrpSpPr/>
          <p:nvPr/>
        </p:nvGrpSpPr>
        <p:grpSpPr>
          <a:xfrm rot="0">
            <a:off x="19050" y="-2085395"/>
            <a:ext cx="18288000" cy="14554200"/>
            <a:chOff x="0" y="0"/>
            <a:chExt cx="6186311" cy="4923273"/>
          </a:xfrm>
        </p:grpSpPr>
        <p:sp>
          <p:nvSpPr>
            <p:cNvPr name="Freeform 3" id="3"/>
            <p:cNvSpPr/>
            <p:nvPr/>
          </p:nvSpPr>
          <p:spPr>
            <a:xfrm flipH="false" flipV="false" rot="0">
              <a:off x="0" y="0"/>
              <a:ext cx="6186311" cy="4923272"/>
            </a:xfrm>
            <a:custGeom>
              <a:avLst/>
              <a:gdLst/>
              <a:ahLst/>
              <a:cxnLst/>
              <a:rect r="r" b="b" t="t" l="l"/>
              <a:pathLst>
                <a:path h="4923272" w="6186311">
                  <a:moveTo>
                    <a:pt x="0" y="0"/>
                  </a:moveTo>
                  <a:lnTo>
                    <a:pt x="6186311" y="0"/>
                  </a:lnTo>
                  <a:lnTo>
                    <a:pt x="6186311" y="4923272"/>
                  </a:lnTo>
                  <a:lnTo>
                    <a:pt x="0" y="4923272"/>
                  </a:lnTo>
                  <a:close/>
                </a:path>
              </a:pathLst>
            </a:custGeom>
            <a:solidFill>
              <a:srgbClr val="A0C6D4"/>
            </a:solidFill>
          </p:spPr>
        </p:sp>
      </p:grpSp>
      <p:grpSp>
        <p:nvGrpSpPr>
          <p:cNvPr name="Group 4" id="4"/>
          <p:cNvGrpSpPr/>
          <p:nvPr/>
        </p:nvGrpSpPr>
        <p:grpSpPr>
          <a:xfrm rot="0">
            <a:off x="616603" y="2276640"/>
            <a:ext cx="7910793" cy="1348107"/>
            <a:chOff x="0" y="0"/>
            <a:chExt cx="10547724" cy="1797476"/>
          </a:xfrm>
        </p:grpSpPr>
        <p:sp>
          <p:nvSpPr>
            <p:cNvPr name="TextBox 5" id="5"/>
            <p:cNvSpPr txBox="true"/>
            <p:nvPr/>
          </p:nvSpPr>
          <p:spPr>
            <a:xfrm rot="0">
              <a:off x="0" y="0"/>
              <a:ext cx="10547724" cy="850900"/>
            </a:xfrm>
            <a:prstGeom prst="rect">
              <a:avLst/>
            </a:prstGeom>
          </p:spPr>
          <p:txBody>
            <a:bodyPr anchor="t" rtlCol="false" tIns="0" lIns="0" bIns="0" rIns="0">
              <a:spAutoFit/>
            </a:bodyPr>
            <a:lstStyle/>
            <a:p>
              <a:pPr marL="906780" indent="-453390" lvl="1">
                <a:lnSpc>
                  <a:spcPts val="5040"/>
                </a:lnSpc>
                <a:buFont typeface="Arial"/>
                <a:buChar char="•"/>
              </a:pPr>
              <a:r>
                <a:rPr lang="en-US" sz="4200">
                  <a:solidFill>
                    <a:srgbClr val="FAFAFA"/>
                  </a:solidFill>
                  <a:latin typeface="Noto Sans JP Bold"/>
                </a:rPr>
                <a:t>Ví dụ với lớp String:</a:t>
              </a:r>
            </a:p>
          </p:txBody>
        </p:sp>
        <p:sp>
          <p:nvSpPr>
            <p:cNvPr name="TextBox 6" id="6"/>
            <p:cNvSpPr txBox="true"/>
            <p:nvPr/>
          </p:nvSpPr>
          <p:spPr>
            <a:xfrm rot="0">
              <a:off x="0" y="1071766"/>
              <a:ext cx="10547724" cy="725710"/>
            </a:xfrm>
            <a:prstGeom prst="rect">
              <a:avLst/>
            </a:prstGeom>
          </p:spPr>
          <p:txBody>
            <a:bodyPr anchor="t" rtlCol="false" tIns="0" lIns="0" bIns="0" rIns="0">
              <a:spAutoFit/>
            </a:bodyPr>
            <a:lstStyle/>
            <a:p>
              <a:pPr marL="0" indent="0" lvl="0">
                <a:lnSpc>
                  <a:spcPts val="4727"/>
                </a:lnSpc>
              </a:pPr>
            </a:p>
          </p:txBody>
        </p:sp>
      </p:grpSp>
      <p:sp>
        <p:nvSpPr>
          <p:cNvPr name="TextBox 7" id="7"/>
          <p:cNvSpPr txBox="true"/>
          <p:nvPr/>
        </p:nvSpPr>
        <p:spPr>
          <a:xfrm rot="0">
            <a:off x="843502" y="3919855"/>
            <a:ext cx="16079131" cy="1180465"/>
          </a:xfrm>
          <a:prstGeom prst="rect">
            <a:avLst/>
          </a:prstGeom>
        </p:spPr>
        <p:txBody>
          <a:bodyPr anchor="t" rtlCol="false" tIns="0" lIns="0" bIns="0" rIns="0">
            <a:spAutoFit/>
          </a:bodyPr>
          <a:lstStyle/>
          <a:p>
            <a:pPr algn="just">
              <a:lnSpc>
                <a:spcPts val="4759"/>
              </a:lnSpc>
            </a:pPr>
            <a:r>
              <a:rPr lang="en-US" sz="3399">
                <a:solidFill>
                  <a:srgbClr val="FFFFFF"/>
                </a:solidFill>
                <a:latin typeface="Noto Sans JP"/>
              </a:rPr>
              <a:t>Lớp String trong Java đã ghi đè cả equals() và hashCode() sao cho hai chuỗi có cùng nội dung sẽ được coi là bằng nhau và có cùng mã băm.</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AFAFA"/>
        </a:solidFill>
      </p:bgPr>
    </p:bg>
    <p:spTree>
      <p:nvGrpSpPr>
        <p:cNvPr id="1" name=""/>
        <p:cNvGrpSpPr/>
        <p:nvPr/>
      </p:nvGrpSpPr>
      <p:grpSpPr>
        <a:xfrm>
          <a:off x="0" y="0"/>
          <a:ext cx="0" cy="0"/>
          <a:chOff x="0" y="0"/>
          <a:chExt cx="0" cy="0"/>
        </a:xfrm>
      </p:grpSpPr>
      <p:grpSp>
        <p:nvGrpSpPr>
          <p:cNvPr name="Group 2" id="2"/>
          <p:cNvGrpSpPr/>
          <p:nvPr/>
        </p:nvGrpSpPr>
        <p:grpSpPr>
          <a:xfrm rot="0">
            <a:off x="-338688" y="-2618632"/>
            <a:ext cx="9824695" cy="14554200"/>
            <a:chOff x="0" y="0"/>
            <a:chExt cx="3323415" cy="4923273"/>
          </a:xfrm>
        </p:grpSpPr>
        <p:sp>
          <p:nvSpPr>
            <p:cNvPr name="Freeform 3" id="3"/>
            <p:cNvSpPr/>
            <p:nvPr/>
          </p:nvSpPr>
          <p:spPr>
            <a:xfrm flipH="false" flipV="false" rot="0">
              <a:off x="0" y="0"/>
              <a:ext cx="3323415" cy="4923272"/>
            </a:xfrm>
            <a:custGeom>
              <a:avLst/>
              <a:gdLst/>
              <a:ahLst/>
              <a:cxnLst/>
              <a:rect r="r" b="b" t="t" l="l"/>
              <a:pathLst>
                <a:path h="4923272" w="3323415">
                  <a:moveTo>
                    <a:pt x="0" y="0"/>
                  </a:moveTo>
                  <a:lnTo>
                    <a:pt x="3323415" y="0"/>
                  </a:lnTo>
                  <a:lnTo>
                    <a:pt x="3323415" y="4923272"/>
                  </a:lnTo>
                  <a:lnTo>
                    <a:pt x="0" y="4923272"/>
                  </a:lnTo>
                  <a:close/>
                </a:path>
              </a:pathLst>
            </a:custGeom>
            <a:solidFill>
              <a:srgbClr val="A0C6D4"/>
            </a:solidFill>
          </p:spPr>
        </p:sp>
      </p:grpSp>
      <p:sp>
        <p:nvSpPr>
          <p:cNvPr name="Freeform 4" id="4"/>
          <p:cNvSpPr/>
          <p:nvPr/>
        </p:nvSpPr>
        <p:spPr>
          <a:xfrm flipH="false" flipV="false" rot="0">
            <a:off x="-8457622" y="7540350"/>
            <a:ext cx="17601622" cy="3957381"/>
          </a:xfrm>
          <a:custGeom>
            <a:avLst/>
            <a:gdLst/>
            <a:ahLst/>
            <a:cxnLst/>
            <a:rect r="r" b="b" t="t" l="l"/>
            <a:pathLst>
              <a:path h="3957381" w="17601622">
                <a:moveTo>
                  <a:pt x="0" y="0"/>
                </a:moveTo>
                <a:lnTo>
                  <a:pt x="17601622" y="0"/>
                </a:lnTo>
                <a:lnTo>
                  <a:pt x="17601622" y="3957381"/>
                </a:lnTo>
                <a:lnTo>
                  <a:pt x="0" y="3957381"/>
                </a:lnTo>
                <a:lnTo>
                  <a:pt x="0" y="0"/>
                </a:lnTo>
                <a:close/>
              </a:path>
            </a:pathLst>
          </a:custGeom>
          <a:blipFill>
            <a:blip r:embed="rId2">
              <a:alphaModFix amt="9999"/>
              <a:extLst>
                <a:ext uri="{96DAC541-7B7A-43D3-8B79-37D633B846F1}">
                  <asvg:svgBlip xmlns:asvg="http://schemas.microsoft.com/office/drawing/2016/SVG/main" r:embed="rId3"/>
                </a:ext>
              </a:extLst>
            </a:blip>
            <a:stretch>
              <a:fillRect l="0" t="-133" r="-133" b="0"/>
            </a:stretch>
          </a:blipFill>
        </p:spPr>
      </p:sp>
      <p:sp>
        <p:nvSpPr>
          <p:cNvPr name="Freeform 5" id="5"/>
          <p:cNvSpPr/>
          <p:nvPr/>
        </p:nvSpPr>
        <p:spPr>
          <a:xfrm flipH="false" flipV="false" rot="0">
            <a:off x="10154459" y="891129"/>
            <a:ext cx="8049355" cy="2115792"/>
          </a:xfrm>
          <a:custGeom>
            <a:avLst/>
            <a:gdLst/>
            <a:ahLst/>
            <a:cxnLst/>
            <a:rect r="r" b="b" t="t" l="l"/>
            <a:pathLst>
              <a:path h="2115792" w="8049355">
                <a:moveTo>
                  <a:pt x="0" y="0"/>
                </a:moveTo>
                <a:lnTo>
                  <a:pt x="8049354" y="0"/>
                </a:lnTo>
                <a:lnTo>
                  <a:pt x="8049354" y="2115792"/>
                </a:lnTo>
                <a:lnTo>
                  <a:pt x="0" y="2115792"/>
                </a:lnTo>
                <a:lnTo>
                  <a:pt x="0" y="0"/>
                </a:lnTo>
                <a:close/>
              </a:path>
            </a:pathLst>
          </a:custGeom>
          <a:blipFill>
            <a:blip r:embed="rId4"/>
            <a:stretch>
              <a:fillRect l="0" t="0" r="0" b="0"/>
            </a:stretch>
          </a:blipFill>
        </p:spPr>
      </p:sp>
      <p:grpSp>
        <p:nvGrpSpPr>
          <p:cNvPr name="Group 6" id="6"/>
          <p:cNvGrpSpPr/>
          <p:nvPr/>
        </p:nvGrpSpPr>
        <p:grpSpPr>
          <a:xfrm rot="0">
            <a:off x="378938" y="1028700"/>
            <a:ext cx="9107069" cy="1936693"/>
            <a:chOff x="0" y="0"/>
            <a:chExt cx="12142758" cy="2582258"/>
          </a:xfrm>
        </p:grpSpPr>
        <p:sp>
          <p:nvSpPr>
            <p:cNvPr name="TextBox 7" id="7"/>
            <p:cNvSpPr txBox="true"/>
            <p:nvPr/>
          </p:nvSpPr>
          <p:spPr>
            <a:xfrm rot="0">
              <a:off x="0" y="0"/>
              <a:ext cx="12142758" cy="1659314"/>
            </a:xfrm>
            <a:prstGeom prst="rect">
              <a:avLst/>
            </a:prstGeom>
          </p:spPr>
          <p:txBody>
            <a:bodyPr anchor="t" rtlCol="false" tIns="0" lIns="0" bIns="0" rIns="0">
              <a:spAutoFit/>
            </a:bodyPr>
            <a:lstStyle/>
            <a:p>
              <a:pPr marL="884142" indent="-442071" lvl="1">
                <a:lnSpc>
                  <a:spcPts val="4914"/>
                </a:lnSpc>
                <a:buFont typeface="Arial"/>
                <a:buChar char="•"/>
              </a:pPr>
              <a:r>
                <a:rPr lang="en-US" sz="4095">
                  <a:solidFill>
                    <a:srgbClr val="FAFAFA"/>
                  </a:solidFill>
                  <a:latin typeface="Noto Sans JP Bold"/>
                </a:rPr>
                <a:t>Ví dụ với lớp SinglyLinkedList:</a:t>
              </a:r>
            </a:p>
            <a:p>
              <a:pPr>
                <a:lnSpc>
                  <a:spcPts val="4914"/>
                </a:lnSpc>
              </a:pPr>
            </a:p>
          </p:txBody>
        </p:sp>
        <p:sp>
          <p:nvSpPr>
            <p:cNvPr name="TextBox 8" id="8"/>
            <p:cNvSpPr txBox="true"/>
            <p:nvPr/>
          </p:nvSpPr>
          <p:spPr>
            <a:xfrm rot="0">
              <a:off x="0" y="1863001"/>
              <a:ext cx="12142758" cy="719257"/>
            </a:xfrm>
            <a:prstGeom prst="rect">
              <a:avLst/>
            </a:prstGeom>
          </p:spPr>
          <p:txBody>
            <a:bodyPr anchor="t" rtlCol="false" tIns="0" lIns="0" bIns="0" rIns="0">
              <a:spAutoFit/>
            </a:bodyPr>
            <a:lstStyle/>
            <a:p>
              <a:pPr marL="0" indent="0" lvl="0">
                <a:lnSpc>
                  <a:spcPts val="4609"/>
                </a:lnSpc>
              </a:pPr>
            </a:p>
          </p:txBody>
        </p:sp>
      </p:grpSp>
      <p:sp>
        <p:nvSpPr>
          <p:cNvPr name="TextBox 9" id="9"/>
          <p:cNvSpPr txBox="true"/>
          <p:nvPr/>
        </p:nvSpPr>
        <p:spPr>
          <a:xfrm rot="0">
            <a:off x="616603" y="2319854"/>
            <a:ext cx="8631738" cy="1326510"/>
          </a:xfrm>
          <a:prstGeom prst="rect">
            <a:avLst/>
          </a:prstGeom>
        </p:spPr>
        <p:txBody>
          <a:bodyPr anchor="t" rtlCol="false" tIns="0" lIns="0" bIns="0" rIns="0">
            <a:spAutoFit/>
          </a:bodyPr>
          <a:lstStyle/>
          <a:p>
            <a:pPr algn="just">
              <a:lnSpc>
                <a:spcPts val="3535"/>
              </a:lnSpc>
            </a:pPr>
            <a:r>
              <a:rPr lang="en-US" sz="2525">
                <a:solidFill>
                  <a:srgbClr val="FFFFFF"/>
                </a:solidFill>
                <a:latin typeface="Noto Sans JP"/>
              </a:rPr>
              <a:t>Lớp String trong Java đã ghi đè cả equals() và hashCode() sao cho hai chuỗi có cùng nội dung sẽ được coi là bằng nhau và có cùng mã băm.</a:t>
            </a:r>
          </a:p>
        </p:txBody>
      </p:sp>
      <p:sp>
        <p:nvSpPr>
          <p:cNvPr name="TextBox 10" id="10"/>
          <p:cNvSpPr txBox="true"/>
          <p:nvPr/>
        </p:nvSpPr>
        <p:spPr>
          <a:xfrm rot="0">
            <a:off x="477646" y="4384974"/>
            <a:ext cx="8869403" cy="5021007"/>
          </a:xfrm>
          <a:prstGeom prst="rect">
            <a:avLst/>
          </a:prstGeom>
        </p:spPr>
        <p:txBody>
          <a:bodyPr anchor="t" rtlCol="false" tIns="0" lIns="0" bIns="0" rIns="0">
            <a:spAutoFit/>
          </a:bodyPr>
          <a:lstStyle/>
          <a:p>
            <a:pPr algn="just">
              <a:lnSpc>
                <a:spcPts val="3601"/>
              </a:lnSpc>
            </a:pPr>
            <a:r>
              <a:rPr lang="en-US" sz="2572">
                <a:solidFill>
                  <a:srgbClr val="FFFFFF"/>
                </a:solidFill>
                <a:latin typeface="Noto Sans JP"/>
              </a:rPr>
              <a:t>Sử dụng phương thức hashCode() của từng phần tử trong danh sách và thực hiện một phép toán XOR (exclusive-or) với mã băm hiện tại, sau đó thực hiện một dạng dịch chuyển vòng tròn (cyclic shift) 5 bit để tạo mã băm cuối cùng.</a:t>
            </a:r>
          </a:p>
          <a:p>
            <a:pPr algn="just">
              <a:lnSpc>
                <a:spcPts val="3601"/>
              </a:lnSpc>
            </a:pPr>
          </a:p>
          <a:p>
            <a:pPr algn="just">
              <a:lnSpc>
                <a:spcPts val="3601"/>
              </a:lnSpc>
            </a:pPr>
            <a:r>
              <a:rPr lang="en-US" sz="2572">
                <a:solidFill>
                  <a:srgbClr val="FFFFFF"/>
                </a:solidFill>
                <a:latin typeface="Noto Sans JP"/>
              </a:rPr>
              <a:t>Mã nguồn của SinglyLinkedList giúp đảm bảo rằng đối tượng của danh sách được băm một cách hiệu quả, giảm thiểu xung đột (collisions) và đồng thời đảm bảo tính nhất quán với phương thức equals().</a:t>
            </a:r>
          </a:p>
          <a:p>
            <a:pPr algn="ctr">
              <a:lnSpc>
                <a:spcPts val="3601"/>
              </a:lnSpc>
            </a:pPr>
          </a:p>
        </p:txBody>
      </p:sp>
      <p:sp>
        <p:nvSpPr>
          <p:cNvPr name="TextBox 11" id="11"/>
          <p:cNvSpPr txBox="true"/>
          <p:nvPr/>
        </p:nvSpPr>
        <p:spPr>
          <a:xfrm rot="0">
            <a:off x="10358708" y="3797985"/>
            <a:ext cx="7640855" cy="5986048"/>
          </a:xfrm>
          <a:prstGeom prst="rect">
            <a:avLst/>
          </a:prstGeom>
        </p:spPr>
        <p:txBody>
          <a:bodyPr anchor="t" rtlCol="false" tIns="0" lIns="0" bIns="0" rIns="0">
            <a:spAutoFit/>
          </a:bodyPr>
          <a:lstStyle/>
          <a:p>
            <a:pPr algn="just">
              <a:lnSpc>
                <a:spcPts val="3435"/>
              </a:lnSpc>
            </a:pPr>
            <a:r>
              <a:rPr lang="en-US" sz="2453">
                <a:solidFill>
                  <a:srgbClr val="000000"/>
                </a:solidFill>
                <a:latin typeface="Noto Sans JP"/>
              </a:rPr>
              <a:t>hash ^= walk.getElement().hashCode();: Thực hiện phép XOR (exclusive-or) của mã băm của phần tử hiện tại với giá trị mã băm hiện tại của danh sách.</a:t>
            </a:r>
          </a:p>
          <a:p>
            <a:pPr algn="just">
              <a:lnSpc>
                <a:spcPts val="3435"/>
              </a:lnSpc>
            </a:pPr>
          </a:p>
          <a:p>
            <a:pPr algn="just">
              <a:lnSpc>
                <a:spcPts val="3435"/>
              </a:lnSpc>
            </a:pPr>
          </a:p>
          <a:p>
            <a:pPr algn="just">
              <a:lnSpc>
                <a:spcPts val="3435"/>
              </a:lnSpc>
            </a:pPr>
            <a:r>
              <a:rPr lang="en-US" sz="2453">
                <a:solidFill>
                  <a:srgbClr val="000000"/>
                </a:solidFill>
                <a:latin typeface="Noto Sans JP"/>
              </a:rPr>
              <a:t>hash = (hash &lt;&lt; 5) | (hash &gt;&gt;&gt; 27);: Thực hiện một dạng dịch chuyển vòng tròn (cyclic shift) 5 bit với giá trị mã băm hiện tại. Điều này giúp đảm bảo tính ngẫu nhiên và phân tán của mã băm.</a:t>
            </a:r>
          </a:p>
          <a:p>
            <a:pPr algn="just">
              <a:lnSpc>
                <a:spcPts val="3435"/>
              </a:lnSpc>
            </a:pPr>
          </a:p>
          <a:p>
            <a:pPr algn="just">
              <a:lnSpc>
                <a:spcPts val="3435"/>
              </a:lnSpc>
            </a:pPr>
          </a:p>
          <a:p>
            <a:pPr algn="just">
              <a:lnSpc>
                <a:spcPts val="3435"/>
              </a:lnSpc>
            </a:pPr>
            <a:r>
              <a:rPr lang="en-US" sz="2453">
                <a:solidFill>
                  <a:srgbClr val="000000"/>
                </a:solidFill>
                <a:latin typeface="Noto Sans JP"/>
              </a:rPr>
              <a:t>Cuối cùng, phương thức trả về giá trị mã băm cuối cùng cho toàn bộ danh sách.</a:t>
            </a:r>
          </a:p>
          <a:p>
            <a:pPr algn="ctr">
              <a:lnSpc>
                <a:spcPts val="3435"/>
              </a:lnSpc>
            </a:pPr>
          </a:p>
        </p:txBody>
      </p:sp>
    </p:spTree>
  </p:cSld>
  <p:clrMapOvr>
    <a:masterClrMapping/>
  </p:clrMapOvr>
</p:sld>
</file>

<file path=ppt/slides/slide13.xml><?xml version="1.0" encoding="utf-8"?>
<p:sld xmlns:p="http://schemas.openxmlformats.org/presentationml/2006/main" xmlns:a="http://schemas.openxmlformats.org/drawingml/2006/main">
  <p:cSld>
    <p:bg>
      <p:bgPr>
        <a:solidFill>
          <a:srgbClr val="FAFAFA"/>
        </a:solidFill>
      </p:bgPr>
    </p:bg>
    <p:spTree>
      <p:nvGrpSpPr>
        <p:cNvPr id="1" name=""/>
        <p:cNvGrpSpPr/>
        <p:nvPr/>
      </p:nvGrpSpPr>
      <p:grpSpPr>
        <a:xfrm>
          <a:off x="0" y="0"/>
          <a:ext cx="0" cy="0"/>
          <a:chOff x="0" y="0"/>
          <a:chExt cx="0" cy="0"/>
        </a:xfrm>
      </p:grpSpPr>
      <p:grpSp>
        <p:nvGrpSpPr>
          <p:cNvPr name="Group 2" id="2"/>
          <p:cNvGrpSpPr/>
          <p:nvPr/>
        </p:nvGrpSpPr>
        <p:grpSpPr>
          <a:xfrm rot="0">
            <a:off x="0" y="-3697552"/>
            <a:ext cx="18288000" cy="5400306"/>
            <a:chOff x="0" y="0"/>
            <a:chExt cx="6186311" cy="1826770"/>
          </a:xfrm>
        </p:grpSpPr>
        <p:sp>
          <p:nvSpPr>
            <p:cNvPr name="Freeform 3" id="3"/>
            <p:cNvSpPr/>
            <p:nvPr/>
          </p:nvSpPr>
          <p:spPr>
            <a:xfrm flipH="false" flipV="false" rot="0">
              <a:off x="0" y="0"/>
              <a:ext cx="6186311" cy="1826770"/>
            </a:xfrm>
            <a:custGeom>
              <a:avLst/>
              <a:gdLst/>
              <a:ahLst/>
              <a:cxnLst/>
              <a:rect r="r" b="b" t="t" l="l"/>
              <a:pathLst>
                <a:path h="1826770" w="6186311">
                  <a:moveTo>
                    <a:pt x="0" y="0"/>
                  </a:moveTo>
                  <a:lnTo>
                    <a:pt x="6186311" y="0"/>
                  </a:lnTo>
                  <a:lnTo>
                    <a:pt x="6186311" y="1826770"/>
                  </a:lnTo>
                  <a:lnTo>
                    <a:pt x="0" y="1826770"/>
                  </a:lnTo>
                  <a:close/>
                </a:path>
              </a:pathLst>
            </a:custGeom>
            <a:solidFill>
              <a:srgbClr val="A0C6D4"/>
            </a:solidFill>
          </p:spPr>
        </p:sp>
      </p:grpSp>
      <p:sp>
        <p:nvSpPr>
          <p:cNvPr name="TextBox 4" id="4"/>
          <p:cNvSpPr txBox="true"/>
          <p:nvPr/>
        </p:nvSpPr>
        <p:spPr>
          <a:xfrm rot="0">
            <a:off x="1233207" y="345122"/>
            <a:ext cx="11843413" cy="657225"/>
          </a:xfrm>
          <a:prstGeom prst="rect">
            <a:avLst/>
          </a:prstGeom>
        </p:spPr>
        <p:txBody>
          <a:bodyPr anchor="t" rtlCol="false" tIns="0" lIns="0" bIns="0" rIns="0">
            <a:spAutoFit/>
          </a:bodyPr>
          <a:lstStyle/>
          <a:p>
            <a:pPr marL="0" indent="0" lvl="0">
              <a:lnSpc>
                <a:spcPts val="5159"/>
              </a:lnSpc>
            </a:pPr>
            <a:r>
              <a:rPr lang="en-US" sz="4299">
                <a:solidFill>
                  <a:srgbClr val="FAFAFA"/>
                </a:solidFill>
                <a:latin typeface="Noto Sans JP Bold"/>
              </a:rPr>
              <a:t>2.2</a:t>
            </a:r>
            <a:r>
              <a:rPr lang="en-US" sz="4299">
                <a:solidFill>
                  <a:srgbClr val="FAFAFA"/>
                </a:solidFill>
                <a:latin typeface="Noto Sans JP Bold"/>
              </a:rPr>
              <a:t>. Compression function:</a:t>
            </a:r>
          </a:p>
        </p:txBody>
      </p:sp>
      <p:sp>
        <p:nvSpPr>
          <p:cNvPr name="TextBox 5" id="5"/>
          <p:cNvSpPr txBox="true"/>
          <p:nvPr/>
        </p:nvSpPr>
        <p:spPr>
          <a:xfrm rot="0">
            <a:off x="1028700" y="2267922"/>
            <a:ext cx="6612144" cy="1145634"/>
          </a:xfrm>
          <a:prstGeom prst="rect">
            <a:avLst/>
          </a:prstGeom>
        </p:spPr>
        <p:txBody>
          <a:bodyPr anchor="t" rtlCol="false" tIns="0" lIns="0" bIns="0" rIns="0">
            <a:spAutoFit/>
          </a:bodyPr>
          <a:lstStyle/>
          <a:p>
            <a:pPr algn="just">
              <a:lnSpc>
                <a:spcPts val="4605"/>
              </a:lnSpc>
            </a:pPr>
            <a:r>
              <a:rPr lang="en-US" sz="3542">
                <a:solidFill>
                  <a:srgbClr val="456874"/>
                </a:solidFill>
                <a:latin typeface="Noto Sans JP Bold"/>
              </a:rPr>
              <a:t>01: Phương pháp chia (Division Method)</a:t>
            </a:r>
          </a:p>
        </p:txBody>
      </p:sp>
      <p:sp>
        <p:nvSpPr>
          <p:cNvPr name="TextBox 6" id="6"/>
          <p:cNvSpPr txBox="true"/>
          <p:nvPr/>
        </p:nvSpPr>
        <p:spPr>
          <a:xfrm rot="0">
            <a:off x="9553592" y="4232573"/>
            <a:ext cx="8168228" cy="4492219"/>
          </a:xfrm>
          <a:prstGeom prst="rect">
            <a:avLst/>
          </a:prstGeom>
        </p:spPr>
        <p:txBody>
          <a:bodyPr anchor="t" rtlCol="false" tIns="0" lIns="0" bIns="0" rIns="0">
            <a:spAutoFit/>
          </a:bodyPr>
          <a:lstStyle/>
          <a:p>
            <a:pPr marL="546657" indent="-273329" lvl="1">
              <a:lnSpc>
                <a:spcPts val="3291"/>
              </a:lnSpc>
              <a:buFont typeface="Arial"/>
              <a:buChar char="•"/>
            </a:pPr>
            <a:r>
              <a:rPr lang="en-US" sz="2531">
                <a:solidFill>
                  <a:srgbClr val="456874"/>
                </a:solidFill>
                <a:latin typeface="Noto Sans JP"/>
              </a:rPr>
              <a:t>i -&gt; [(ai + b) mod p] mod N</a:t>
            </a:r>
          </a:p>
          <a:p>
            <a:pPr>
              <a:lnSpc>
                <a:spcPts val="3291"/>
              </a:lnSpc>
            </a:pPr>
          </a:p>
          <a:p>
            <a:pPr marL="546657" indent="-273329" lvl="1">
              <a:lnSpc>
                <a:spcPts val="3291"/>
              </a:lnSpc>
              <a:buFont typeface="Arial"/>
              <a:buChar char="•"/>
            </a:pPr>
            <a:r>
              <a:rPr lang="en-US" sz="2531">
                <a:solidFill>
                  <a:srgbClr val="456874"/>
                </a:solidFill>
                <a:latin typeface="Noto Sans JP"/>
              </a:rPr>
              <a:t>N </a:t>
            </a:r>
            <a:r>
              <a:rPr lang="en-US" sz="2531">
                <a:solidFill>
                  <a:srgbClr val="456874"/>
                </a:solidFill>
                <a:latin typeface="Noto Sans JP"/>
              </a:rPr>
              <a:t>là kích thước mảng chứa (bucket array); p là số nguyên tố lớn hơn N; a, b là các số nguyên được chọn ngẫu nhiên trong khoảng [0, p-1]. </a:t>
            </a:r>
          </a:p>
          <a:p>
            <a:pPr>
              <a:lnSpc>
                <a:spcPts val="3291"/>
              </a:lnSpc>
            </a:pPr>
          </a:p>
          <a:p>
            <a:pPr marL="546657" indent="-273329" lvl="1">
              <a:lnSpc>
                <a:spcPts val="3291"/>
              </a:lnSpc>
              <a:buFont typeface="Arial"/>
              <a:buChar char="•"/>
            </a:pPr>
            <a:r>
              <a:rPr lang="en-US" sz="2531">
                <a:solidFill>
                  <a:srgbClr val="456874"/>
                </a:solidFill>
                <a:latin typeface="Noto Sans JP"/>
              </a:rPr>
              <a:t>Hàm nén này được chọn để loại bỏ các mẫu lặp lại trong tập hợp của các mã băm, dẫn tới việc có hàm băm “tốt” (xác suất 2 khóa khác nhau bị va chạm là 1/N</a:t>
            </a:r>
          </a:p>
          <a:p>
            <a:pPr>
              <a:lnSpc>
                <a:spcPts val="3291"/>
              </a:lnSpc>
            </a:pPr>
          </a:p>
        </p:txBody>
      </p:sp>
      <p:sp>
        <p:nvSpPr>
          <p:cNvPr name="TextBox 7" id="7"/>
          <p:cNvSpPr txBox="true"/>
          <p:nvPr/>
        </p:nvSpPr>
        <p:spPr>
          <a:xfrm rot="0">
            <a:off x="9842429" y="2229822"/>
            <a:ext cx="8168228" cy="2021800"/>
          </a:xfrm>
          <a:prstGeom prst="rect">
            <a:avLst/>
          </a:prstGeom>
        </p:spPr>
        <p:txBody>
          <a:bodyPr anchor="t" rtlCol="false" tIns="0" lIns="0" bIns="0" rIns="0">
            <a:spAutoFit/>
          </a:bodyPr>
          <a:lstStyle/>
          <a:p>
            <a:pPr algn="just" marL="782979" indent="-391489" lvl="1">
              <a:lnSpc>
                <a:spcPts val="5077"/>
              </a:lnSpc>
              <a:buFont typeface="Arial"/>
              <a:buChar char="•"/>
            </a:pPr>
            <a:r>
              <a:rPr lang="en-US" sz="3626">
                <a:solidFill>
                  <a:srgbClr val="456874"/>
                </a:solidFill>
                <a:latin typeface="Noto Sans JP Bold"/>
              </a:rPr>
              <a:t>02:Phương pháp MAD (Multiply-Add-and-Divide)</a:t>
            </a:r>
          </a:p>
          <a:p>
            <a:pPr algn="just">
              <a:lnSpc>
                <a:spcPts val="6197"/>
              </a:lnSpc>
            </a:pPr>
          </a:p>
        </p:txBody>
      </p:sp>
      <p:sp>
        <p:nvSpPr>
          <p:cNvPr name="TextBox 8" id="8"/>
          <p:cNvSpPr txBox="true"/>
          <p:nvPr/>
        </p:nvSpPr>
        <p:spPr>
          <a:xfrm rot="0">
            <a:off x="1028700" y="4479723"/>
            <a:ext cx="7202286" cy="2277668"/>
          </a:xfrm>
          <a:prstGeom prst="rect">
            <a:avLst/>
          </a:prstGeom>
        </p:spPr>
        <p:txBody>
          <a:bodyPr anchor="t" rtlCol="false" tIns="0" lIns="0" bIns="0" rIns="0">
            <a:spAutoFit/>
          </a:bodyPr>
          <a:lstStyle/>
          <a:p>
            <a:pPr algn="just" marL="556593" indent="-278296" lvl="1">
              <a:lnSpc>
                <a:spcPts val="3609"/>
              </a:lnSpc>
              <a:buFont typeface="Arial"/>
              <a:buChar char="•"/>
            </a:pPr>
            <a:r>
              <a:rPr lang="en-US" sz="2578">
                <a:solidFill>
                  <a:srgbClr val="456874"/>
                </a:solidFill>
                <a:latin typeface="Noto Sans JP"/>
              </a:rPr>
              <a:t>i -&gt; i mo</a:t>
            </a:r>
            <a:r>
              <a:rPr lang="en-US" sz="2578">
                <a:solidFill>
                  <a:srgbClr val="456874"/>
                </a:solidFill>
                <a:latin typeface="Noto Sans JP"/>
              </a:rPr>
              <a:t>d N</a:t>
            </a:r>
          </a:p>
          <a:p>
            <a:pPr algn="just">
              <a:lnSpc>
                <a:spcPts val="3609"/>
              </a:lnSpc>
            </a:pPr>
            <a:r>
              <a:rPr lang="en-US" sz="2578">
                <a:solidFill>
                  <a:srgbClr val="456874"/>
                </a:solidFill>
                <a:latin typeface="Noto Sans JP"/>
                <a:ea typeface="Noto Sans JP"/>
              </a:rPr>
              <a:t> Với N là kích thước mảng chứa (bucket array), thường là số nguyên tố để tránh xung đột và giúp phân tán giá trị của bản﻿g băm</a:t>
            </a:r>
          </a:p>
          <a:p>
            <a:pPr algn="ctr">
              <a:lnSpc>
                <a:spcPts val="3609"/>
              </a:lnSpc>
            </a:pPr>
          </a:p>
        </p:txBody>
      </p:sp>
      <p:sp>
        <p:nvSpPr>
          <p:cNvPr name="AutoShape 9" id="9"/>
          <p:cNvSpPr/>
          <p:nvPr/>
        </p:nvSpPr>
        <p:spPr>
          <a:xfrm>
            <a:off x="9124950" y="1897380"/>
            <a:ext cx="0" cy="6492240"/>
          </a:xfrm>
          <a:prstGeom prst="line">
            <a:avLst/>
          </a:prstGeom>
          <a:ln cap="flat" w="38100">
            <a:solidFill>
              <a:srgbClr val="000000"/>
            </a:solidFill>
            <a:prstDash val="solid"/>
            <a:headEnd type="none" len="sm" w="sm"/>
            <a:tailEnd type="none" len="sm" w="sm"/>
          </a:ln>
        </p:spPr>
      </p:sp>
    </p:spTree>
  </p:cSld>
  <p:clrMapOvr>
    <a:masterClrMapping/>
  </p:clrMapOvr>
</p:sld>
</file>

<file path=ppt/slides/slide14.xml><?xml version="1.0" encoding="utf-8"?>
<p:sld xmlns:p="http://schemas.openxmlformats.org/presentationml/2006/main" xmlns:a="http://schemas.openxmlformats.org/drawingml/2006/main">
  <p:cSld>
    <p:bg>
      <p:bgPr>
        <a:solidFill>
          <a:srgbClr val="FAFAFA"/>
        </a:solidFill>
      </p:bgPr>
    </p:bg>
    <p:spTree>
      <p:nvGrpSpPr>
        <p:cNvPr id="1" name=""/>
        <p:cNvGrpSpPr/>
        <p:nvPr/>
      </p:nvGrpSpPr>
      <p:grpSpPr>
        <a:xfrm>
          <a:off x="0" y="0"/>
          <a:ext cx="0" cy="0"/>
          <a:chOff x="0" y="0"/>
          <a:chExt cx="0" cy="0"/>
        </a:xfrm>
      </p:grpSpPr>
      <p:grpSp>
        <p:nvGrpSpPr>
          <p:cNvPr name="Group 2" id="2"/>
          <p:cNvGrpSpPr/>
          <p:nvPr/>
        </p:nvGrpSpPr>
        <p:grpSpPr>
          <a:xfrm rot="0">
            <a:off x="0" y="-2085395"/>
            <a:ext cx="9144000" cy="14554200"/>
            <a:chOff x="0" y="0"/>
            <a:chExt cx="3093156" cy="4923273"/>
          </a:xfrm>
        </p:grpSpPr>
        <p:sp>
          <p:nvSpPr>
            <p:cNvPr name="Freeform 3" id="3"/>
            <p:cNvSpPr/>
            <p:nvPr/>
          </p:nvSpPr>
          <p:spPr>
            <a:xfrm flipH="false" flipV="false" rot="0">
              <a:off x="0" y="0"/>
              <a:ext cx="3093156" cy="4923272"/>
            </a:xfrm>
            <a:custGeom>
              <a:avLst/>
              <a:gdLst/>
              <a:ahLst/>
              <a:cxnLst/>
              <a:rect r="r" b="b" t="t" l="l"/>
              <a:pathLst>
                <a:path h="4923272" w="3093156">
                  <a:moveTo>
                    <a:pt x="0" y="0"/>
                  </a:moveTo>
                  <a:lnTo>
                    <a:pt x="3093156" y="0"/>
                  </a:lnTo>
                  <a:lnTo>
                    <a:pt x="3093156" y="4923272"/>
                  </a:lnTo>
                  <a:lnTo>
                    <a:pt x="0" y="4923272"/>
                  </a:lnTo>
                  <a:close/>
                </a:path>
              </a:pathLst>
            </a:custGeom>
            <a:solidFill>
              <a:srgbClr val="A0C6D4"/>
            </a:solidFill>
          </p:spPr>
        </p:sp>
      </p:grpSp>
      <p:grpSp>
        <p:nvGrpSpPr>
          <p:cNvPr name="Group 4" id="4"/>
          <p:cNvGrpSpPr/>
          <p:nvPr/>
        </p:nvGrpSpPr>
        <p:grpSpPr>
          <a:xfrm rot="0">
            <a:off x="667849" y="1028700"/>
            <a:ext cx="7910793" cy="1348107"/>
            <a:chOff x="0" y="0"/>
            <a:chExt cx="10547724" cy="1797476"/>
          </a:xfrm>
        </p:grpSpPr>
        <p:sp>
          <p:nvSpPr>
            <p:cNvPr name="TextBox 5" id="5"/>
            <p:cNvSpPr txBox="true"/>
            <p:nvPr/>
          </p:nvSpPr>
          <p:spPr>
            <a:xfrm rot="0">
              <a:off x="0" y="0"/>
              <a:ext cx="10547724" cy="850900"/>
            </a:xfrm>
            <a:prstGeom prst="rect">
              <a:avLst/>
            </a:prstGeom>
          </p:spPr>
          <p:txBody>
            <a:bodyPr anchor="t" rtlCol="false" tIns="0" lIns="0" bIns="0" rIns="0">
              <a:spAutoFit/>
            </a:bodyPr>
            <a:lstStyle/>
            <a:p>
              <a:pPr marL="0" indent="0" lvl="0">
                <a:lnSpc>
                  <a:spcPts val="5040"/>
                </a:lnSpc>
              </a:pPr>
              <a:r>
                <a:rPr lang="en-US" sz="4200">
                  <a:solidFill>
                    <a:srgbClr val="FAFAFA"/>
                  </a:solidFill>
                  <a:latin typeface="Noto Sans JP Bold"/>
                </a:rPr>
                <a:t>2.3. Va chạm Hash</a:t>
              </a:r>
            </a:p>
          </p:txBody>
        </p:sp>
        <p:sp>
          <p:nvSpPr>
            <p:cNvPr name="TextBox 6" id="6"/>
            <p:cNvSpPr txBox="true"/>
            <p:nvPr/>
          </p:nvSpPr>
          <p:spPr>
            <a:xfrm rot="0">
              <a:off x="0" y="1071766"/>
              <a:ext cx="10547724" cy="725710"/>
            </a:xfrm>
            <a:prstGeom prst="rect">
              <a:avLst/>
            </a:prstGeom>
          </p:spPr>
          <p:txBody>
            <a:bodyPr anchor="t" rtlCol="false" tIns="0" lIns="0" bIns="0" rIns="0">
              <a:spAutoFit/>
            </a:bodyPr>
            <a:lstStyle/>
            <a:p>
              <a:pPr marL="0" indent="0" lvl="0">
                <a:lnSpc>
                  <a:spcPts val="4727"/>
                </a:lnSpc>
              </a:pPr>
            </a:p>
          </p:txBody>
        </p:sp>
      </p:grpSp>
      <p:sp>
        <p:nvSpPr>
          <p:cNvPr name="TextBox 7" id="7"/>
          <p:cNvSpPr txBox="true"/>
          <p:nvPr/>
        </p:nvSpPr>
        <p:spPr>
          <a:xfrm rot="0">
            <a:off x="9565844" y="595076"/>
            <a:ext cx="7693456" cy="1318492"/>
          </a:xfrm>
          <a:prstGeom prst="rect">
            <a:avLst/>
          </a:prstGeom>
        </p:spPr>
        <p:txBody>
          <a:bodyPr anchor="t" rtlCol="false" tIns="0" lIns="0" bIns="0" rIns="0">
            <a:spAutoFit/>
          </a:bodyPr>
          <a:lstStyle/>
          <a:p>
            <a:pPr>
              <a:lnSpc>
                <a:spcPts val="5207"/>
              </a:lnSpc>
            </a:pPr>
            <a:r>
              <a:rPr lang="en-US" sz="4005">
                <a:solidFill>
                  <a:srgbClr val="000000"/>
                </a:solidFill>
                <a:latin typeface="Noto Sans JP Bold"/>
              </a:rPr>
              <a:t>Các phương pháp xử lí va chạm:</a:t>
            </a:r>
          </a:p>
        </p:txBody>
      </p:sp>
      <p:sp>
        <p:nvSpPr>
          <p:cNvPr name="TextBox 8" id="8"/>
          <p:cNvSpPr txBox="true"/>
          <p:nvPr/>
        </p:nvSpPr>
        <p:spPr>
          <a:xfrm rot="0">
            <a:off x="478375" y="2310132"/>
            <a:ext cx="8100268" cy="1780540"/>
          </a:xfrm>
          <a:prstGeom prst="rect">
            <a:avLst/>
          </a:prstGeom>
        </p:spPr>
        <p:txBody>
          <a:bodyPr anchor="t" rtlCol="false" tIns="0" lIns="0" bIns="0" rIns="0">
            <a:spAutoFit/>
          </a:bodyPr>
          <a:lstStyle/>
          <a:p>
            <a:pPr algn="just">
              <a:lnSpc>
                <a:spcPts val="4759"/>
              </a:lnSpc>
            </a:pPr>
            <a:r>
              <a:rPr lang="en-US" sz="3399">
                <a:solidFill>
                  <a:srgbClr val="FFFFFF"/>
                </a:solidFill>
                <a:latin typeface="Noto Sans JP"/>
              </a:rPr>
              <a:t>Xung đột băm hoặc va chạm băm là khi hai phần dữ liệu trong bảng băm có cùng giá trị băm</a:t>
            </a:r>
          </a:p>
        </p:txBody>
      </p:sp>
      <p:sp>
        <p:nvSpPr>
          <p:cNvPr name="TextBox 9" id="9"/>
          <p:cNvSpPr txBox="true"/>
          <p:nvPr/>
        </p:nvSpPr>
        <p:spPr>
          <a:xfrm rot="0">
            <a:off x="521866" y="4932623"/>
            <a:ext cx="8100268" cy="1699101"/>
          </a:xfrm>
          <a:prstGeom prst="rect">
            <a:avLst/>
          </a:prstGeom>
        </p:spPr>
        <p:txBody>
          <a:bodyPr anchor="t" rtlCol="false" tIns="0" lIns="0" bIns="0" rIns="0">
            <a:spAutoFit/>
          </a:bodyPr>
          <a:lstStyle/>
          <a:p>
            <a:pPr algn="just">
              <a:lnSpc>
                <a:spcPts val="4523"/>
              </a:lnSpc>
            </a:pPr>
            <a:r>
              <a:rPr lang="en-US" sz="3231">
                <a:solidFill>
                  <a:srgbClr val="FFFFFF"/>
                </a:solidFill>
                <a:latin typeface="Noto Sans JP"/>
              </a:rPr>
              <a:t>Va chạm xảy ra khi tồn tại 2 khóa phân biệt k1 và k2 sao cho h(k1) = h(k2) với h là hàm băm.</a:t>
            </a:r>
          </a:p>
        </p:txBody>
      </p:sp>
      <p:sp>
        <p:nvSpPr>
          <p:cNvPr name="TextBox 10" id="10"/>
          <p:cNvSpPr txBox="true"/>
          <p:nvPr/>
        </p:nvSpPr>
        <p:spPr>
          <a:xfrm rot="0">
            <a:off x="9708443" y="2892945"/>
            <a:ext cx="7550857" cy="4845930"/>
          </a:xfrm>
          <a:prstGeom prst="rect">
            <a:avLst/>
          </a:prstGeom>
        </p:spPr>
        <p:txBody>
          <a:bodyPr anchor="t" rtlCol="false" tIns="0" lIns="0" bIns="0" rIns="0">
            <a:spAutoFit/>
          </a:bodyPr>
          <a:lstStyle/>
          <a:p>
            <a:pPr>
              <a:lnSpc>
                <a:spcPts val="4851"/>
              </a:lnSpc>
            </a:pPr>
            <a:r>
              <a:rPr lang="en-US" sz="3465">
                <a:solidFill>
                  <a:srgbClr val="000000"/>
                </a:solidFill>
                <a:latin typeface="Noto Sans JP"/>
              </a:rPr>
              <a:t>Separate Chaining (Tách Riêng)</a:t>
            </a:r>
          </a:p>
          <a:p>
            <a:pPr>
              <a:lnSpc>
                <a:spcPts val="4851"/>
              </a:lnSpc>
            </a:pPr>
          </a:p>
          <a:p>
            <a:pPr>
              <a:lnSpc>
                <a:spcPts val="4851"/>
              </a:lnSpc>
            </a:pPr>
            <a:r>
              <a:rPr lang="en-US" sz="3465">
                <a:solidFill>
                  <a:srgbClr val="000000"/>
                </a:solidFill>
                <a:latin typeface="Noto Sans JP"/>
              </a:rPr>
              <a:t>Open Addressing</a:t>
            </a:r>
          </a:p>
          <a:p>
            <a:pPr>
              <a:lnSpc>
                <a:spcPts val="4851"/>
              </a:lnSpc>
            </a:pPr>
          </a:p>
          <a:p>
            <a:pPr>
              <a:lnSpc>
                <a:spcPts val="4851"/>
              </a:lnSpc>
            </a:pPr>
            <a:r>
              <a:rPr lang="en-US" sz="3465">
                <a:solidFill>
                  <a:srgbClr val="000000"/>
                </a:solidFill>
                <a:latin typeface="Noto Sans JP"/>
              </a:rPr>
              <a:t>Linear Probing và các biến thể: </a:t>
            </a:r>
          </a:p>
          <a:p>
            <a:pPr marL="748170" indent="-374085" lvl="1">
              <a:lnSpc>
                <a:spcPts val="4851"/>
              </a:lnSpc>
              <a:buFont typeface="Arial"/>
              <a:buChar char="•"/>
            </a:pPr>
            <a:r>
              <a:rPr lang="en-US" sz="3465">
                <a:solidFill>
                  <a:srgbClr val="000000"/>
                </a:solidFill>
                <a:latin typeface="Noto Sans JP"/>
              </a:rPr>
              <a:t>quadratic probing</a:t>
            </a:r>
          </a:p>
          <a:p>
            <a:pPr algn="l" marL="748170" indent="-374085" lvl="1">
              <a:lnSpc>
                <a:spcPts val="4851"/>
              </a:lnSpc>
              <a:buFont typeface="Arial"/>
              <a:buChar char="•"/>
            </a:pPr>
            <a:r>
              <a:rPr lang="en-US" sz="3465">
                <a:solidFill>
                  <a:srgbClr val="000000"/>
                </a:solidFill>
                <a:latin typeface="Noto Sans JP"/>
              </a:rPr>
              <a:t>double hashing</a:t>
            </a:r>
          </a:p>
          <a:p>
            <a:pPr algn="ctr">
              <a:lnSpc>
                <a:spcPts val="4851"/>
              </a:lnSpc>
            </a:pP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AFAFA"/>
        </a:solidFill>
      </p:bgPr>
    </p:bg>
    <p:spTree>
      <p:nvGrpSpPr>
        <p:cNvPr id="1" name=""/>
        <p:cNvGrpSpPr/>
        <p:nvPr/>
      </p:nvGrpSpPr>
      <p:grpSpPr>
        <a:xfrm>
          <a:off x="0" y="0"/>
          <a:ext cx="0" cy="0"/>
          <a:chOff x="0" y="0"/>
          <a:chExt cx="0" cy="0"/>
        </a:xfrm>
      </p:grpSpPr>
      <p:grpSp>
        <p:nvGrpSpPr>
          <p:cNvPr name="Group 2" id="2"/>
          <p:cNvGrpSpPr/>
          <p:nvPr/>
        </p:nvGrpSpPr>
        <p:grpSpPr>
          <a:xfrm rot="0">
            <a:off x="0" y="-2133600"/>
            <a:ext cx="9144000" cy="14554200"/>
            <a:chOff x="0" y="0"/>
            <a:chExt cx="3093156" cy="4923273"/>
          </a:xfrm>
        </p:grpSpPr>
        <p:sp>
          <p:nvSpPr>
            <p:cNvPr name="Freeform 3" id="3"/>
            <p:cNvSpPr/>
            <p:nvPr/>
          </p:nvSpPr>
          <p:spPr>
            <a:xfrm flipH="false" flipV="false" rot="0">
              <a:off x="0" y="0"/>
              <a:ext cx="3093156" cy="4923272"/>
            </a:xfrm>
            <a:custGeom>
              <a:avLst/>
              <a:gdLst/>
              <a:ahLst/>
              <a:cxnLst/>
              <a:rect r="r" b="b" t="t" l="l"/>
              <a:pathLst>
                <a:path h="4923272" w="3093156">
                  <a:moveTo>
                    <a:pt x="0" y="0"/>
                  </a:moveTo>
                  <a:lnTo>
                    <a:pt x="3093156" y="0"/>
                  </a:lnTo>
                  <a:lnTo>
                    <a:pt x="3093156" y="4923272"/>
                  </a:lnTo>
                  <a:lnTo>
                    <a:pt x="0" y="4923272"/>
                  </a:lnTo>
                  <a:close/>
                </a:path>
              </a:pathLst>
            </a:custGeom>
            <a:solidFill>
              <a:srgbClr val="A0C6D4"/>
            </a:solidFill>
          </p:spPr>
        </p:sp>
      </p:grpSp>
      <p:sp>
        <p:nvSpPr>
          <p:cNvPr name="Freeform 4" id="4"/>
          <p:cNvSpPr/>
          <p:nvPr/>
        </p:nvSpPr>
        <p:spPr>
          <a:xfrm flipH="false" flipV="false" rot="0">
            <a:off x="-8457622" y="7540350"/>
            <a:ext cx="17601622" cy="3957381"/>
          </a:xfrm>
          <a:custGeom>
            <a:avLst/>
            <a:gdLst/>
            <a:ahLst/>
            <a:cxnLst/>
            <a:rect r="r" b="b" t="t" l="l"/>
            <a:pathLst>
              <a:path h="3957381" w="17601622">
                <a:moveTo>
                  <a:pt x="0" y="0"/>
                </a:moveTo>
                <a:lnTo>
                  <a:pt x="17601622" y="0"/>
                </a:lnTo>
                <a:lnTo>
                  <a:pt x="17601622" y="3957381"/>
                </a:lnTo>
                <a:lnTo>
                  <a:pt x="0" y="3957381"/>
                </a:lnTo>
                <a:lnTo>
                  <a:pt x="0" y="0"/>
                </a:lnTo>
                <a:close/>
              </a:path>
            </a:pathLst>
          </a:custGeom>
          <a:blipFill>
            <a:blip r:embed="rId2">
              <a:alphaModFix amt="9999"/>
              <a:extLst>
                <a:ext uri="{96DAC541-7B7A-43D3-8B79-37D633B846F1}">
                  <asvg:svgBlip xmlns:asvg="http://schemas.microsoft.com/office/drawing/2016/SVG/main" r:embed="rId3"/>
                </a:ext>
              </a:extLst>
            </a:blip>
            <a:stretch>
              <a:fillRect l="0" t="-133" r="-133" b="0"/>
            </a:stretch>
          </a:blipFill>
        </p:spPr>
      </p:sp>
      <p:sp>
        <p:nvSpPr>
          <p:cNvPr name="Freeform 5" id="5"/>
          <p:cNvSpPr/>
          <p:nvPr/>
        </p:nvSpPr>
        <p:spPr>
          <a:xfrm flipH="false" flipV="false" rot="0">
            <a:off x="10226703" y="4991346"/>
            <a:ext cx="7032597" cy="3654310"/>
          </a:xfrm>
          <a:custGeom>
            <a:avLst/>
            <a:gdLst/>
            <a:ahLst/>
            <a:cxnLst/>
            <a:rect r="r" b="b" t="t" l="l"/>
            <a:pathLst>
              <a:path h="3654310" w="7032597">
                <a:moveTo>
                  <a:pt x="0" y="0"/>
                </a:moveTo>
                <a:lnTo>
                  <a:pt x="7032597" y="0"/>
                </a:lnTo>
                <a:lnTo>
                  <a:pt x="7032597" y="3654310"/>
                </a:lnTo>
                <a:lnTo>
                  <a:pt x="0" y="3654310"/>
                </a:lnTo>
                <a:lnTo>
                  <a:pt x="0" y="0"/>
                </a:lnTo>
                <a:close/>
              </a:path>
            </a:pathLst>
          </a:custGeom>
          <a:blipFill>
            <a:blip r:embed="rId4"/>
            <a:stretch>
              <a:fillRect l="0" t="0" r="0" b="0"/>
            </a:stretch>
          </a:blipFill>
        </p:spPr>
      </p:sp>
      <p:sp>
        <p:nvSpPr>
          <p:cNvPr name="TextBox 6" id="6"/>
          <p:cNvSpPr txBox="true"/>
          <p:nvPr/>
        </p:nvSpPr>
        <p:spPr>
          <a:xfrm rot="0">
            <a:off x="579466" y="1019175"/>
            <a:ext cx="9285870" cy="561975"/>
          </a:xfrm>
          <a:prstGeom prst="rect">
            <a:avLst/>
          </a:prstGeom>
        </p:spPr>
        <p:txBody>
          <a:bodyPr anchor="t" rtlCol="false" tIns="0" lIns="0" bIns="0" rIns="0">
            <a:spAutoFit/>
          </a:bodyPr>
          <a:lstStyle/>
          <a:p>
            <a:pPr marL="0" indent="0" lvl="0">
              <a:lnSpc>
                <a:spcPts val="4424"/>
              </a:lnSpc>
            </a:pPr>
            <a:r>
              <a:rPr lang="en-US" sz="3686">
                <a:solidFill>
                  <a:srgbClr val="FAFAFA"/>
                </a:solidFill>
                <a:latin typeface="Noto Sans JP Bold"/>
              </a:rPr>
              <a:t>2.3.1 Separate Chaining:</a:t>
            </a:r>
          </a:p>
        </p:txBody>
      </p:sp>
      <p:sp>
        <p:nvSpPr>
          <p:cNvPr name="TextBox 7" id="7"/>
          <p:cNvSpPr txBox="true"/>
          <p:nvPr/>
        </p:nvSpPr>
        <p:spPr>
          <a:xfrm rot="0">
            <a:off x="616603" y="2352502"/>
            <a:ext cx="7910793" cy="7166539"/>
          </a:xfrm>
          <a:prstGeom prst="rect">
            <a:avLst/>
          </a:prstGeom>
        </p:spPr>
        <p:txBody>
          <a:bodyPr anchor="t" rtlCol="false" tIns="0" lIns="0" bIns="0" rIns="0">
            <a:spAutoFit/>
          </a:bodyPr>
          <a:lstStyle/>
          <a:p>
            <a:pPr algn="just" marL="680490" indent="-340245" lvl="1">
              <a:lnSpc>
                <a:spcPts val="4727"/>
              </a:lnSpc>
              <a:buFont typeface="Arial"/>
              <a:buChar char="•"/>
            </a:pPr>
            <a:r>
              <a:rPr lang="en-US" sz="3151">
                <a:solidFill>
                  <a:srgbClr val="FAFAFA"/>
                </a:solidFill>
                <a:latin typeface="Noto Sans JP"/>
              </a:rPr>
              <a:t>Mỗi A[h(k)] lưu trữ một container phụ của chính nó (vd Linked list)</a:t>
            </a:r>
          </a:p>
          <a:p>
            <a:pPr algn="just">
              <a:lnSpc>
                <a:spcPts val="4727"/>
              </a:lnSpc>
            </a:pPr>
          </a:p>
          <a:p>
            <a:pPr algn="just">
              <a:lnSpc>
                <a:spcPts val="4727"/>
              </a:lnSpc>
            </a:pPr>
          </a:p>
          <a:p>
            <a:pPr algn="just" marL="680490" indent="-340245" lvl="1">
              <a:lnSpc>
                <a:spcPts val="4727"/>
              </a:lnSpc>
              <a:buFont typeface="Arial"/>
              <a:buChar char="•"/>
            </a:pPr>
            <a:r>
              <a:rPr lang="en-US" sz="3151">
                <a:solidFill>
                  <a:srgbClr val="FAFAFA"/>
                </a:solidFill>
                <a:latin typeface="Noto Sans JP"/>
              </a:rPr>
              <a:t>Trường hợp xấu nhất khi các thao tác thực hiện trên mỗi một A[h(i)] -&gt; O(n/N) với n là số lượng các phần tử hoặc cặp &lt;key-value&gt; được chèn vào hash table, N là kích thước mảng chứa (bucket array) </a:t>
            </a:r>
          </a:p>
          <a:p>
            <a:pPr>
              <a:lnSpc>
                <a:spcPts val="4727"/>
              </a:lnSpc>
            </a:pPr>
          </a:p>
          <a:p>
            <a:pPr marL="0" indent="0" lvl="0">
              <a:lnSpc>
                <a:spcPts val="4727"/>
              </a:lnSpc>
            </a:pPr>
          </a:p>
        </p:txBody>
      </p:sp>
      <p:sp>
        <p:nvSpPr>
          <p:cNvPr name="TextBox 8" id="8"/>
          <p:cNvSpPr txBox="true"/>
          <p:nvPr/>
        </p:nvSpPr>
        <p:spPr>
          <a:xfrm rot="0">
            <a:off x="9846287" y="860401"/>
            <a:ext cx="7759589" cy="3755454"/>
          </a:xfrm>
          <a:prstGeom prst="rect">
            <a:avLst/>
          </a:prstGeom>
        </p:spPr>
        <p:txBody>
          <a:bodyPr anchor="t" rtlCol="false" tIns="0" lIns="0" bIns="0" rIns="0">
            <a:spAutoFit/>
          </a:bodyPr>
          <a:lstStyle/>
          <a:p>
            <a:pPr marL="712304" indent="-356152" lvl="1">
              <a:lnSpc>
                <a:spcPts val="4289"/>
              </a:lnSpc>
              <a:buFont typeface="Arial"/>
              <a:buChar char="•"/>
            </a:pPr>
            <a:r>
              <a:rPr lang="en-US" sz="3299">
                <a:solidFill>
                  <a:srgbClr val="000000"/>
                </a:solidFill>
                <a:latin typeface="Noto Sans JP"/>
              </a:rPr>
              <a:t>Ưu điểm: cài đặt đơn giản</a:t>
            </a:r>
          </a:p>
          <a:p>
            <a:pPr>
              <a:lnSpc>
                <a:spcPts val="4289"/>
              </a:lnSpc>
            </a:pPr>
          </a:p>
          <a:p>
            <a:pPr>
              <a:lnSpc>
                <a:spcPts val="4289"/>
              </a:lnSpc>
            </a:pPr>
          </a:p>
          <a:p>
            <a:pPr>
              <a:lnSpc>
                <a:spcPts val="4289"/>
              </a:lnSpc>
            </a:pPr>
          </a:p>
          <a:p>
            <a:pPr marL="712304" indent="-356152" lvl="1">
              <a:lnSpc>
                <a:spcPts val="4289"/>
              </a:lnSpc>
              <a:buFont typeface="Arial"/>
              <a:buChar char="•"/>
            </a:pPr>
            <a:r>
              <a:rPr lang="en-US" sz="3299">
                <a:solidFill>
                  <a:srgbClr val="000000"/>
                </a:solidFill>
                <a:latin typeface="Noto Sans JP"/>
              </a:rPr>
              <a:t>Nhược điểm yêu cầu không gian bộ nhớ</a:t>
            </a:r>
          </a:p>
          <a:p>
            <a:pPr>
              <a:lnSpc>
                <a:spcPts val="4289"/>
              </a:lnSpc>
            </a:pP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AFAFA"/>
        </a:solidFill>
      </p:bgPr>
    </p:bg>
    <p:spTree>
      <p:nvGrpSpPr>
        <p:cNvPr id="1" name=""/>
        <p:cNvGrpSpPr/>
        <p:nvPr/>
      </p:nvGrpSpPr>
      <p:grpSpPr>
        <a:xfrm>
          <a:off x="0" y="0"/>
          <a:ext cx="0" cy="0"/>
          <a:chOff x="0" y="0"/>
          <a:chExt cx="0" cy="0"/>
        </a:xfrm>
      </p:grpSpPr>
      <p:grpSp>
        <p:nvGrpSpPr>
          <p:cNvPr name="Group 2" id="2"/>
          <p:cNvGrpSpPr/>
          <p:nvPr/>
        </p:nvGrpSpPr>
        <p:grpSpPr>
          <a:xfrm rot="0">
            <a:off x="0" y="-2085395"/>
            <a:ext cx="19709886" cy="14554200"/>
            <a:chOff x="0" y="0"/>
            <a:chExt cx="6667295" cy="4923273"/>
          </a:xfrm>
        </p:grpSpPr>
        <p:sp>
          <p:nvSpPr>
            <p:cNvPr name="Freeform 3" id="3"/>
            <p:cNvSpPr/>
            <p:nvPr/>
          </p:nvSpPr>
          <p:spPr>
            <a:xfrm flipH="false" flipV="false" rot="0">
              <a:off x="0" y="0"/>
              <a:ext cx="6667295" cy="4923272"/>
            </a:xfrm>
            <a:custGeom>
              <a:avLst/>
              <a:gdLst/>
              <a:ahLst/>
              <a:cxnLst/>
              <a:rect r="r" b="b" t="t" l="l"/>
              <a:pathLst>
                <a:path h="4923272" w="6667295">
                  <a:moveTo>
                    <a:pt x="0" y="0"/>
                  </a:moveTo>
                  <a:lnTo>
                    <a:pt x="6667295" y="0"/>
                  </a:lnTo>
                  <a:lnTo>
                    <a:pt x="6667295" y="4923272"/>
                  </a:lnTo>
                  <a:lnTo>
                    <a:pt x="0" y="4923272"/>
                  </a:lnTo>
                  <a:close/>
                </a:path>
              </a:pathLst>
            </a:custGeom>
            <a:solidFill>
              <a:srgbClr val="A0C6D4"/>
            </a:solidFill>
          </p:spPr>
        </p:sp>
      </p:grpSp>
      <p:sp>
        <p:nvSpPr>
          <p:cNvPr name="Freeform 4" id="4"/>
          <p:cNvSpPr/>
          <p:nvPr/>
        </p:nvSpPr>
        <p:spPr>
          <a:xfrm flipH="false" flipV="false" rot="0">
            <a:off x="-8457622" y="7540350"/>
            <a:ext cx="17601622" cy="3957381"/>
          </a:xfrm>
          <a:custGeom>
            <a:avLst/>
            <a:gdLst/>
            <a:ahLst/>
            <a:cxnLst/>
            <a:rect r="r" b="b" t="t" l="l"/>
            <a:pathLst>
              <a:path h="3957381" w="17601622">
                <a:moveTo>
                  <a:pt x="0" y="0"/>
                </a:moveTo>
                <a:lnTo>
                  <a:pt x="17601622" y="0"/>
                </a:lnTo>
                <a:lnTo>
                  <a:pt x="17601622" y="3957381"/>
                </a:lnTo>
                <a:lnTo>
                  <a:pt x="0" y="3957381"/>
                </a:lnTo>
                <a:lnTo>
                  <a:pt x="0" y="0"/>
                </a:lnTo>
                <a:close/>
              </a:path>
            </a:pathLst>
          </a:custGeom>
          <a:blipFill>
            <a:blip r:embed="rId2">
              <a:alphaModFix amt="9999"/>
              <a:extLst>
                <a:ext uri="{96DAC541-7B7A-43D3-8B79-37D633B846F1}">
                  <asvg:svgBlip xmlns:asvg="http://schemas.microsoft.com/office/drawing/2016/SVG/main" r:embed="rId3"/>
                </a:ext>
              </a:extLst>
            </a:blip>
            <a:stretch>
              <a:fillRect l="0" t="-133" r="-133" b="0"/>
            </a:stretch>
          </a:blipFill>
        </p:spPr>
      </p:sp>
      <p:sp>
        <p:nvSpPr>
          <p:cNvPr name="TextBox 5" id="5"/>
          <p:cNvSpPr txBox="true"/>
          <p:nvPr/>
        </p:nvSpPr>
        <p:spPr>
          <a:xfrm rot="0">
            <a:off x="1233207" y="1676063"/>
            <a:ext cx="7910793" cy="638175"/>
          </a:xfrm>
          <a:prstGeom prst="rect">
            <a:avLst/>
          </a:prstGeom>
        </p:spPr>
        <p:txBody>
          <a:bodyPr anchor="t" rtlCol="false" tIns="0" lIns="0" bIns="0" rIns="0">
            <a:spAutoFit/>
          </a:bodyPr>
          <a:lstStyle/>
          <a:p>
            <a:pPr marL="0" indent="0" lvl="0">
              <a:lnSpc>
                <a:spcPts val="5040"/>
              </a:lnSpc>
            </a:pPr>
            <a:r>
              <a:rPr lang="en-US" sz="4200">
                <a:solidFill>
                  <a:srgbClr val="FAFAFA"/>
                </a:solidFill>
                <a:latin typeface="Noto Sans JP Bold"/>
              </a:rPr>
              <a:t>2.3.2 Open Addressing:</a:t>
            </a:r>
          </a:p>
        </p:txBody>
      </p:sp>
      <p:sp>
        <p:nvSpPr>
          <p:cNvPr name="TextBox 6" id="6"/>
          <p:cNvSpPr txBox="true"/>
          <p:nvPr/>
        </p:nvSpPr>
        <p:spPr>
          <a:xfrm rot="0">
            <a:off x="1028700" y="4001500"/>
            <a:ext cx="14893064" cy="2966014"/>
          </a:xfrm>
          <a:prstGeom prst="rect">
            <a:avLst/>
          </a:prstGeom>
        </p:spPr>
        <p:txBody>
          <a:bodyPr anchor="t" rtlCol="false" tIns="0" lIns="0" bIns="0" rIns="0">
            <a:spAutoFit/>
          </a:bodyPr>
          <a:lstStyle/>
          <a:p>
            <a:pPr marL="680490" indent="-340245" lvl="1">
              <a:lnSpc>
                <a:spcPts val="4727"/>
              </a:lnSpc>
              <a:buFont typeface="Arial"/>
              <a:buChar char="•"/>
            </a:pPr>
            <a:r>
              <a:rPr lang="en-US" sz="3151">
                <a:solidFill>
                  <a:srgbClr val="FAFAFA"/>
                </a:solidFill>
                <a:latin typeface="Noto Sans JP"/>
              </a:rPr>
              <a:t>Các mục được lưu trữ trực tiếp trong các ô của bảng băm mà không cần bảng phụ</a:t>
            </a:r>
          </a:p>
          <a:p>
            <a:pPr>
              <a:lnSpc>
                <a:spcPts val="4727"/>
              </a:lnSpc>
            </a:pPr>
          </a:p>
          <a:p>
            <a:pPr marL="680490" indent="-340245" lvl="1">
              <a:lnSpc>
                <a:spcPts val="4727"/>
              </a:lnSpc>
              <a:buFont typeface="Arial"/>
              <a:buChar char="•"/>
            </a:pPr>
            <a:r>
              <a:rPr lang="en-US" sz="3151">
                <a:solidFill>
                  <a:srgbClr val="FAFAFA"/>
                </a:solidFill>
                <a:latin typeface="Noto Sans JP"/>
              </a:rPr>
              <a:t>Tiết kiệm không gian nhưng phức tạp trong việc xử lí xung đột</a:t>
            </a:r>
          </a:p>
          <a:p>
            <a:pPr marL="0" indent="0" lvl="0">
              <a:lnSpc>
                <a:spcPts val="4727"/>
              </a:lnSpc>
            </a:pP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FAFAFA"/>
        </a:solidFill>
      </p:bgPr>
    </p:bg>
    <p:spTree>
      <p:nvGrpSpPr>
        <p:cNvPr id="1" name=""/>
        <p:cNvGrpSpPr/>
        <p:nvPr/>
      </p:nvGrpSpPr>
      <p:grpSpPr>
        <a:xfrm>
          <a:off x="0" y="0"/>
          <a:ext cx="0" cy="0"/>
          <a:chOff x="0" y="0"/>
          <a:chExt cx="0" cy="0"/>
        </a:xfrm>
      </p:grpSpPr>
      <p:grpSp>
        <p:nvGrpSpPr>
          <p:cNvPr name="Group 2" id="2"/>
          <p:cNvGrpSpPr/>
          <p:nvPr/>
        </p:nvGrpSpPr>
        <p:grpSpPr>
          <a:xfrm rot="0">
            <a:off x="0" y="-2085395"/>
            <a:ext cx="18288000" cy="3956123"/>
            <a:chOff x="0" y="0"/>
            <a:chExt cx="6186311" cy="1338244"/>
          </a:xfrm>
        </p:grpSpPr>
        <p:sp>
          <p:nvSpPr>
            <p:cNvPr name="Freeform 3" id="3"/>
            <p:cNvSpPr/>
            <p:nvPr/>
          </p:nvSpPr>
          <p:spPr>
            <a:xfrm flipH="false" flipV="false" rot="0">
              <a:off x="0" y="0"/>
              <a:ext cx="6186311" cy="1338244"/>
            </a:xfrm>
            <a:custGeom>
              <a:avLst/>
              <a:gdLst/>
              <a:ahLst/>
              <a:cxnLst/>
              <a:rect r="r" b="b" t="t" l="l"/>
              <a:pathLst>
                <a:path h="1338244" w="6186311">
                  <a:moveTo>
                    <a:pt x="0" y="0"/>
                  </a:moveTo>
                  <a:lnTo>
                    <a:pt x="6186311" y="0"/>
                  </a:lnTo>
                  <a:lnTo>
                    <a:pt x="6186311" y="1338244"/>
                  </a:lnTo>
                  <a:lnTo>
                    <a:pt x="0" y="1338244"/>
                  </a:lnTo>
                  <a:close/>
                </a:path>
              </a:pathLst>
            </a:custGeom>
            <a:solidFill>
              <a:srgbClr val="A0C6D4"/>
            </a:solidFill>
          </p:spPr>
        </p:sp>
      </p:grpSp>
      <p:sp>
        <p:nvSpPr>
          <p:cNvPr name="Freeform 4" id="4"/>
          <p:cNvSpPr/>
          <p:nvPr/>
        </p:nvSpPr>
        <p:spPr>
          <a:xfrm flipH="false" flipV="false" rot="0">
            <a:off x="-8457622" y="7540350"/>
            <a:ext cx="17601622" cy="3957381"/>
          </a:xfrm>
          <a:custGeom>
            <a:avLst/>
            <a:gdLst/>
            <a:ahLst/>
            <a:cxnLst/>
            <a:rect r="r" b="b" t="t" l="l"/>
            <a:pathLst>
              <a:path h="3957381" w="17601622">
                <a:moveTo>
                  <a:pt x="0" y="0"/>
                </a:moveTo>
                <a:lnTo>
                  <a:pt x="17601622" y="0"/>
                </a:lnTo>
                <a:lnTo>
                  <a:pt x="17601622" y="3957381"/>
                </a:lnTo>
                <a:lnTo>
                  <a:pt x="0" y="3957381"/>
                </a:lnTo>
                <a:lnTo>
                  <a:pt x="0" y="0"/>
                </a:lnTo>
                <a:close/>
              </a:path>
            </a:pathLst>
          </a:custGeom>
          <a:blipFill>
            <a:blip r:embed="rId2">
              <a:alphaModFix amt="9999"/>
              <a:extLst>
                <a:ext uri="{96DAC541-7B7A-43D3-8B79-37D633B846F1}">
                  <asvg:svgBlip xmlns:asvg="http://schemas.microsoft.com/office/drawing/2016/SVG/main" r:embed="rId3"/>
                </a:ext>
              </a:extLst>
            </a:blip>
            <a:stretch>
              <a:fillRect l="0" t="-133" r="-133" b="0"/>
            </a:stretch>
          </a:blipFill>
        </p:spPr>
      </p:sp>
      <p:sp>
        <p:nvSpPr>
          <p:cNvPr name="TextBox 5" id="5"/>
          <p:cNvSpPr txBox="true"/>
          <p:nvPr/>
        </p:nvSpPr>
        <p:spPr>
          <a:xfrm rot="0">
            <a:off x="1102126" y="390525"/>
            <a:ext cx="10983217" cy="638175"/>
          </a:xfrm>
          <a:prstGeom prst="rect">
            <a:avLst/>
          </a:prstGeom>
        </p:spPr>
        <p:txBody>
          <a:bodyPr anchor="t" rtlCol="false" tIns="0" lIns="0" bIns="0" rIns="0">
            <a:spAutoFit/>
          </a:bodyPr>
          <a:lstStyle/>
          <a:p>
            <a:pPr marL="0" indent="0" lvl="0">
              <a:lnSpc>
                <a:spcPts val="5040"/>
              </a:lnSpc>
            </a:pPr>
            <a:r>
              <a:rPr lang="en-US" sz="4200">
                <a:solidFill>
                  <a:srgbClr val="FAFAFA"/>
                </a:solidFill>
                <a:latin typeface="Noto Sans JP Bold"/>
              </a:rPr>
              <a:t>2.3.3 Linear Probing và các biến thể </a:t>
            </a:r>
          </a:p>
        </p:txBody>
      </p:sp>
      <p:sp>
        <p:nvSpPr>
          <p:cNvPr name="TextBox 6" id="6"/>
          <p:cNvSpPr txBox="true"/>
          <p:nvPr/>
        </p:nvSpPr>
        <p:spPr>
          <a:xfrm rot="0">
            <a:off x="3141227" y="3974698"/>
            <a:ext cx="13693593" cy="3648003"/>
          </a:xfrm>
          <a:prstGeom prst="rect">
            <a:avLst/>
          </a:prstGeom>
        </p:spPr>
        <p:txBody>
          <a:bodyPr anchor="t" rtlCol="false" tIns="0" lIns="0" bIns="0" rIns="0">
            <a:spAutoFit/>
          </a:bodyPr>
          <a:lstStyle/>
          <a:p>
            <a:pPr algn="just" marL="594132" indent="-297066" lvl="1">
              <a:lnSpc>
                <a:spcPts val="4127"/>
              </a:lnSpc>
              <a:buFont typeface="Arial"/>
              <a:buChar char="•"/>
            </a:pPr>
            <a:r>
              <a:rPr lang="en-US" sz="2751">
                <a:solidFill>
                  <a:srgbClr val="456874"/>
                </a:solidFill>
                <a:latin typeface="Noto Sans JP"/>
              </a:rPr>
              <a:t>Quá trình chèn trong Linear Probing sẽ tiếp tục cho đến khi tìm thấy một ô trống tại vị trí mới được tính bằng công thức: </a:t>
            </a:r>
          </a:p>
          <a:p>
            <a:pPr algn="just">
              <a:lnSpc>
                <a:spcPts val="4127"/>
              </a:lnSpc>
            </a:pPr>
            <a:r>
              <a:rPr lang="en-US" sz="2751">
                <a:solidFill>
                  <a:srgbClr val="456874"/>
                </a:solidFill>
                <a:latin typeface="Noto Sans JP"/>
              </a:rPr>
              <a:t>                                               </a:t>
            </a:r>
            <a:r>
              <a:rPr lang="en-US" sz="2751">
                <a:solidFill>
                  <a:srgbClr val="456874"/>
                </a:solidFill>
                <a:latin typeface="Noto Sans JP Italics"/>
              </a:rPr>
              <a:t>A</a:t>
            </a:r>
            <a:r>
              <a:rPr lang="en-US" sz="2751">
                <a:solidFill>
                  <a:srgbClr val="456874"/>
                </a:solidFill>
                <a:latin typeface="Noto Sans JP"/>
              </a:rPr>
              <a:t>[(</a:t>
            </a:r>
            <a:r>
              <a:rPr lang="en-US" sz="2751">
                <a:solidFill>
                  <a:srgbClr val="456874"/>
                </a:solidFill>
                <a:latin typeface="Noto Sans JP Italics"/>
              </a:rPr>
              <a:t>j</a:t>
            </a:r>
            <a:r>
              <a:rPr lang="en-US" sz="2751">
                <a:solidFill>
                  <a:srgbClr val="456874"/>
                </a:solidFill>
                <a:latin typeface="Noto Sans JP"/>
              </a:rPr>
              <a:t>+</a:t>
            </a:r>
            <a:r>
              <a:rPr lang="en-US" sz="2751">
                <a:solidFill>
                  <a:srgbClr val="456874"/>
                </a:solidFill>
                <a:latin typeface="Noto Sans JP Italics"/>
              </a:rPr>
              <a:t>i</a:t>
            </a:r>
            <a:r>
              <a:rPr lang="en-US" sz="2751">
                <a:solidFill>
                  <a:srgbClr val="456874"/>
                </a:solidFill>
                <a:latin typeface="Noto Sans JP"/>
              </a:rPr>
              <a:t>) mod N]</a:t>
            </a:r>
          </a:p>
          <a:p>
            <a:pPr algn="just">
              <a:lnSpc>
                <a:spcPts val="4127"/>
              </a:lnSpc>
            </a:pPr>
            <a:r>
              <a:rPr lang="en-US" sz="2751">
                <a:solidFill>
                  <a:srgbClr val="456874"/>
                </a:solidFill>
                <a:latin typeface="Noto Sans JP"/>
              </a:rPr>
              <a:t>               </a:t>
            </a:r>
            <a:r>
              <a:rPr lang="en-US" sz="2751">
                <a:solidFill>
                  <a:srgbClr val="456874"/>
                </a:solidFill>
                <a:latin typeface="Noto Sans JP Italics"/>
              </a:rPr>
              <a:t>j:</a:t>
            </a:r>
            <a:r>
              <a:rPr lang="en-US" sz="2751">
                <a:solidFill>
                  <a:srgbClr val="456874"/>
                </a:solidFill>
                <a:latin typeface="Noto Sans JP"/>
              </a:rPr>
              <a:t> vị trí ban đầu được xác định bởi hàm băm (</a:t>
            </a:r>
            <a:r>
              <a:rPr lang="en-US" sz="2751">
                <a:solidFill>
                  <a:srgbClr val="456874"/>
                </a:solidFill>
                <a:latin typeface="Noto Sans JP Italics"/>
              </a:rPr>
              <a:t>h</a:t>
            </a:r>
            <a:r>
              <a:rPr lang="en-US" sz="2751">
                <a:solidFill>
                  <a:srgbClr val="456874"/>
                </a:solidFill>
                <a:latin typeface="Noto Sans JP"/>
              </a:rPr>
              <a:t>(</a:t>
            </a:r>
            <a:r>
              <a:rPr lang="en-US" sz="2751">
                <a:solidFill>
                  <a:srgbClr val="456874"/>
                </a:solidFill>
                <a:latin typeface="Noto Sans JP Italics"/>
              </a:rPr>
              <a:t>k</a:t>
            </a:r>
            <a:r>
              <a:rPr lang="en-US" sz="2751">
                <a:solidFill>
                  <a:srgbClr val="456874"/>
                </a:solidFill>
                <a:latin typeface="Noto Sans JP"/>
              </a:rPr>
              <a:t>))</a:t>
            </a:r>
          </a:p>
          <a:p>
            <a:pPr algn="just">
              <a:lnSpc>
                <a:spcPts val="4127"/>
              </a:lnSpc>
            </a:pPr>
            <a:r>
              <a:rPr lang="en-US" sz="2751">
                <a:solidFill>
                  <a:srgbClr val="456874"/>
                </a:solidFill>
                <a:latin typeface="Noto Sans JP"/>
              </a:rPr>
              <a:t>               </a:t>
            </a:r>
            <a:r>
              <a:rPr lang="en-US" sz="2751">
                <a:solidFill>
                  <a:srgbClr val="456874"/>
                </a:solidFill>
                <a:latin typeface="Noto Sans JP Italics"/>
              </a:rPr>
              <a:t>i: </a:t>
            </a:r>
            <a:r>
              <a:rPr lang="en-US" sz="2751">
                <a:solidFill>
                  <a:srgbClr val="456874"/>
                </a:solidFill>
                <a:latin typeface="Noto Sans JP"/>
              </a:rPr>
              <a:t> là số lần "probing" (đang xem xét ô kế tiếp)</a:t>
            </a:r>
          </a:p>
          <a:p>
            <a:pPr>
              <a:lnSpc>
                <a:spcPts val="4127"/>
              </a:lnSpc>
            </a:pPr>
            <a:r>
              <a:rPr lang="en-US" sz="2751">
                <a:solidFill>
                  <a:srgbClr val="456874"/>
                </a:solidFill>
                <a:latin typeface="Noto Sans JP"/>
              </a:rPr>
              <a:t>             N</a:t>
            </a:r>
            <a:r>
              <a:rPr lang="en-US" sz="2751">
                <a:solidFill>
                  <a:srgbClr val="456874"/>
                </a:solidFill>
                <a:latin typeface="Noto Sans JP Italics"/>
              </a:rPr>
              <a:t>:</a:t>
            </a:r>
            <a:r>
              <a:rPr lang="en-US" sz="2751">
                <a:solidFill>
                  <a:srgbClr val="456874"/>
                </a:solidFill>
                <a:latin typeface="Noto Sans JP"/>
              </a:rPr>
              <a:t>  kích thước của bảng băm.</a:t>
            </a:r>
          </a:p>
          <a:p>
            <a:pPr>
              <a:lnSpc>
                <a:spcPts val="4127"/>
              </a:lnSpc>
            </a:pPr>
            <a:r>
              <a:rPr lang="en-US" sz="2751">
                <a:solidFill>
                  <a:srgbClr val="456874"/>
                </a:solidFill>
                <a:latin typeface="Noto Sans JP"/>
              </a:rPr>
              <a:t>        Nếu ô đó đã được chiếm, chúng ta tăng </a:t>
            </a:r>
            <a:r>
              <a:rPr lang="en-US" sz="2751">
                <a:solidFill>
                  <a:srgbClr val="456874"/>
                </a:solidFill>
                <a:latin typeface="Noto Sans JP Italics"/>
              </a:rPr>
              <a:t>i</a:t>
            </a:r>
            <a:r>
              <a:rPr lang="en-US" sz="2751">
                <a:solidFill>
                  <a:srgbClr val="456874"/>
                </a:solidFill>
                <a:latin typeface="Noto Sans JP"/>
              </a:rPr>
              <a:t> và thử lại đến khi tìm được một ô trống.</a:t>
            </a:r>
          </a:p>
        </p:txBody>
      </p:sp>
      <p:sp>
        <p:nvSpPr>
          <p:cNvPr name="TextBox 7" id="7"/>
          <p:cNvSpPr txBox="true"/>
          <p:nvPr/>
        </p:nvSpPr>
        <p:spPr>
          <a:xfrm rot="0">
            <a:off x="1950442" y="2050720"/>
            <a:ext cx="5070071" cy="1743003"/>
          </a:xfrm>
          <a:prstGeom prst="rect">
            <a:avLst/>
          </a:prstGeom>
        </p:spPr>
        <p:txBody>
          <a:bodyPr anchor="t" rtlCol="false" tIns="0" lIns="0" bIns="0" rIns="0">
            <a:spAutoFit/>
          </a:bodyPr>
          <a:lstStyle/>
          <a:p>
            <a:pPr algn="just">
              <a:lnSpc>
                <a:spcPts val="4127"/>
              </a:lnSpc>
            </a:pPr>
          </a:p>
          <a:p>
            <a:pPr algn="just" marL="810027" indent="-405013" lvl="1">
              <a:lnSpc>
                <a:spcPts val="5627"/>
              </a:lnSpc>
              <a:buFont typeface="Arial"/>
              <a:buChar char="•"/>
            </a:pPr>
            <a:r>
              <a:rPr lang="en-US" sz="3751">
                <a:solidFill>
                  <a:srgbClr val="456874"/>
                </a:solidFill>
                <a:latin typeface="Noto Sans JP"/>
              </a:rPr>
              <a:t>Linear Probing:</a:t>
            </a:r>
          </a:p>
          <a:p>
            <a:pPr algn="just" marL="0" indent="0" lvl="0">
              <a:lnSpc>
                <a:spcPts val="4127"/>
              </a:lnSpc>
            </a:pP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FAFAFA"/>
        </a:solidFill>
      </p:bgPr>
    </p:bg>
    <p:spTree>
      <p:nvGrpSpPr>
        <p:cNvPr id="1" name=""/>
        <p:cNvGrpSpPr/>
        <p:nvPr/>
      </p:nvGrpSpPr>
      <p:grpSpPr>
        <a:xfrm>
          <a:off x="0" y="0"/>
          <a:ext cx="0" cy="0"/>
          <a:chOff x="0" y="0"/>
          <a:chExt cx="0" cy="0"/>
        </a:xfrm>
      </p:grpSpPr>
      <p:grpSp>
        <p:nvGrpSpPr>
          <p:cNvPr name="Group 2" id="2"/>
          <p:cNvGrpSpPr/>
          <p:nvPr/>
        </p:nvGrpSpPr>
        <p:grpSpPr>
          <a:xfrm rot="0">
            <a:off x="0" y="-2085395"/>
            <a:ext cx="18288000" cy="3956123"/>
            <a:chOff x="0" y="0"/>
            <a:chExt cx="6186311" cy="1338244"/>
          </a:xfrm>
        </p:grpSpPr>
        <p:sp>
          <p:nvSpPr>
            <p:cNvPr name="Freeform 3" id="3"/>
            <p:cNvSpPr/>
            <p:nvPr/>
          </p:nvSpPr>
          <p:spPr>
            <a:xfrm flipH="false" flipV="false" rot="0">
              <a:off x="0" y="0"/>
              <a:ext cx="6186311" cy="1338244"/>
            </a:xfrm>
            <a:custGeom>
              <a:avLst/>
              <a:gdLst/>
              <a:ahLst/>
              <a:cxnLst/>
              <a:rect r="r" b="b" t="t" l="l"/>
              <a:pathLst>
                <a:path h="1338244" w="6186311">
                  <a:moveTo>
                    <a:pt x="0" y="0"/>
                  </a:moveTo>
                  <a:lnTo>
                    <a:pt x="6186311" y="0"/>
                  </a:lnTo>
                  <a:lnTo>
                    <a:pt x="6186311" y="1338244"/>
                  </a:lnTo>
                  <a:lnTo>
                    <a:pt x="0" y="1338244"/>
                  </a:lnTo>
                  <a:close/>
                </a:path>
              </a:pathLst>
            </a:custGeom>
            <a:solidFill>
              <a:srgbClr val="A0C6D4"/>
            </a:solidFill>
          </p:spPr>
        </p:sp>
      </p:grpSp>
      <p:sp>
        <p:nvSpPr>
          <p:cNvPr name="TextBox 4" id="4"/>
          <p:cNvSpPr txBox="true"/>
          <p:nvPr/>
        </p:nvSpPr>
        <p:spPr>
          <a:xfrm rot="0">
            <a:off x="1102126" y="390525"/>
            <a:ext cx="10983217" cy="638175"/>
          </a:xfrm>
          <a:prstGeom prst="rect">
            <a:avLst/>
          </a:prstGeom>
        </p:spPr>
        <p:txBody>
          <a:bodyPr anchor="t" rtlCol="false" tIns="0" lIns="0" bIns="0" rIns="0">
            <a:spAutoFit/>
          </a:bodyPr>
          <a:lstStyle/>
          <a:p>
            <a:pPr marL="0" indent="0" lvl="0">
              <a:lnSpc>
                <a:spcPts val="5040"/>
              </a:lnSpc>
            </a:pPr>
            <a:r>
              <a:rPr lang="en-US" sz="4200">
                <a:solidFill>
                  <a:srgbClr val="FAFAFA"/>
                </a:solidFill>
                <a:latin typeface="Noto Sans JP Bold"/>
              </a:rPr>
              <a:t>2.3.3 Linear Probing và các biến thể </a:t>
            </a:r>
          </a:p>
        </p:txBody>
      </p:sp>
      <p:sp>
        <p:nvSpPr>
          <p:cNvPr name="TextBox 5" id="5"/>
          <p:cNvSpPr txBox="true"/>
          <p:nvPr/>
        </p:nvSpPr>
        <p:spPr>
          <a:xfrm rot="0">
            <a:off x="3231024" y="3587348"/>
            <a:ext cx="13693593" cy="3124128"/>
          </a:xfrm>
          <a:prstGeom prst="rect">
            <a:avLst/>
          </a:prstGeom>
        </p:spPr>
        <p:txBody>
          <a:bodyPr anchor="t" rtlCol="false" tIns="0" lIns="0" bIns="0" rIns="0">
            <a:spAutoFit/>
          </a:bodyPr>
          <a:lstStyle/>
          <a:p>
            <a:pPr algn="just" marL="594132" indent="-297066" lvl="1">
              <a:lnSpc>
                <a:spcPts val="4127"/>
              </a:lnSpc>
              <a:buFont typeface="Arial"/>
              <a:buChar char="•"/>
            </a:pPr>
            <a:r>
              <a:rPr lang="en-US" sz="2751">
                <a:solidFill>
                  <a:srgbClr val="456874"/>
                </a:solidFill>
                <a:latin typeface="Noto Sans JP"/>
              </a:rPr>
              <a:t>Mã giả: </a:t>
            </a:r>
          </a:p>
          <a:p>
            <a:pPr algn="just">
              <a:lnSpc>
                <a:spcPts val="4127"/>
              </a:lnSpc>
            </a:pPr>
            <a:r>
              <a:rPr lang="en-US" sz="2751">
                <a:solidFill>
                  <a:srgbClr val="456874"/>
                </a:solidFill>
                <a:latin typeface="Noto Sans JP"/>
              </a:rPr>
              <a:t>                 int i = 0;</a:t>
            </a:r>
          </a:p>
          <a:p>
            <a:pPr algn="just">
              <a:lnSpc>
                <a:spcPts val="4127"/>
              </a:lnSpc>
            </a:pPr>
            <a:r>
              <a:rPr lang="en-US" sz="2751">
                <a:solidFill>
                  <a:srgbClr val="456874"/>
                </a:solidFill>
                <a:latin typeface="Noto Sans JP"/>
              </a:rPr>
              <a:t>                 </a:t>
            </a:r>
            <a:r>
              <a:rPr lang="en-US" sz="2751">
                <a:solidFill>
                  <a:srgbClr val="456874"/>
                </a:solidFill>
                <a:latin typeface="Noto Sans JP"/>
              </a:rPr>
              <a:t>while (position (j + i) is not insertable) </a:t>
            </a:r>
          </a:p>
          <a:p>
            <a:pPr algn="just">
              <a:lnSpc>
                <a:spcPts val="4127"/>
              </a:lnSpc>
            </a:pPr>
            <a:r>
              <a:rPr lang="en-US" sz="2751">
                <a:solidFill>
                  <a:srgbClr val="456874"/>
                </a:solidFill>
                <a:latin typeface="Noto Sans JP"/>
              </a:rPr>
              <a:t>                          i++;</a:t>
            </a:r>
          </a:p>
          <a:p>
            <a:pPr algn="just">
              <a:lnSpc>
                <a:spcPts val="4127"/>
              </a:lnSpc>
            </a:pPr>
            <a:r>
              <a:rPr lang="en-US" sz="2751">
                <a:solidFill>
                  <a:srgbClr val="456874"/>
                </a:solidFill>
                <a:latin typeface="Noto Sans JP"/>
              </a:rPr>
              <a:t>                 </a:t>
            </a:r>
            <a:r>
              <a:rPr lang="en-US" sz="2751">
                <a:solidFill>
                  <a:srgbClr val="456874"/>
                </a:solidFill>
                <a:latin typeface="Noto Sans JP"/>
              </a:rPr>
              <a:t>insert_at(j + i) </a:t>
            </a:r>
          </a:p>
          <a:p>
            <a:pPr algn="just">
              <a:lnSpc>
                <a:spcPts val="4127"/>
              </a:lnSpc>
            </a:pPr>
          </a:p>
        </p:txBody>
      </p:sp>
      <p:sp>
        <p:nvSpPr>
          <p:cNvPr name="TextBox 6" id="6"/>
          <p:cNvSpPr txBox="true"/>
          <p:nvPr/>
        </p:nvSpPr>
        <p:spPr>
          <a:xfrm rot="0">
            <a:off x="1950442" y="2050720"/>
            <a:ext cx="5070071" cy="1743003"/>
          </a:xfrm>
          <a:prstGeom prst="rect">
            <a:avLst/>
          </a:prstGeom>
        </p:spPr>
        <p:txBody>
          <a:bodyPr anchor="t" rtlCol="false" tIns="0" lIns="0" bIns="0" rIns="0">
            <a:spAutoFit/>
          </a:bodyPr>
          <a:lstStyle/>
          <a:p>
            <a:pPr algn="just">
              <a:lnSpc>
                <a:spcPts val="4127"/>
              </a:lnSpc>
            </a:pPr>
          </a:p>
          <a:p>
            <a:pPr algn="just" marL="810027" indent="-405013" lvl="1">
              <a:lnSpc>
                <a:spcPts val="5627"/>
              </a:lnSpc>
              <a:buFont typeface="Arial"/>
              <a:buChar char="•"/>
            </a:pPr>
            <a:r>
              <a:rPr lang="en-US" sz="3751">
                <a:solidFill>
                  <a:srgbClr val="456874"/>
                </a:solidFill>
                <a:latin typeface="Noto Sans JP"/>
              </a:rPr>
              <a:t>Linear Probing:</a:t>
            </a:r>
          </a:p>
          <a:p>
            <a:pPr algn="just" marL="0" indent="0" lvl="0">
              <a:lnSpc>
                <a:spcPts val="4127"/>
              </a:lnSpc>
            </a:pPr>
          </a:p>
        </p:txBody>
      </p:sp>
      <p:sp>
        <p:nvSpPr>
          <p:cNvPr name="Freeform 7" id="7"/>
          <p:cNvSpPr/>
          <p:nvPr/>
        </p:nvSpPr>
        <p:spPr>
          <a:xfrm flipH="false" flipV="false" rot="0">
            <a:off x="8630892" y="6034395"/>
            <a:ext cx="8274674" cy="3763803"/>
          </a:xfrm>
          <a:custGeom>
            <a:avLst/>
            <a:gdLst/>
            <a:ahLst/>
            <a:cxnLst/>
            <a:rect r="r" b="b" t="t" l="l"/>
            <a:pathLst>
              <a:path h="3763803" w="8274674">
                <a:moveTo>
                  <a:pt x="0" y="0"/>
                </a:moveTo>
                <a:lnTo>
                  <a:pt x="8274675" y="0"/>
                </a:lnTo>
                <a:lnTo>
                  <a:pt x="8274675" y="3763802"/>
                </a:lnTo>
                <a:lnTo>
                  <a:pt x="0" y="3763802"/>
                </a:lnTo>
                <a:lnTo>
                  <a:pt x="0" y="0"/>
                </a:lnTo>
                <a:close/>
              </a:path>
            </a:pathLst>
          </a:custGeom>
          <a:blipFill>
            <a:blip r:embed="rId2"/>
            <a:stretch>
              <a:fillRect l="0" t="0" r="0" b="0"/>
            </a:stretch>
          </a:blipFill>
        </p:spPr>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FAFAFA"/>
        </a:solidFill>
      </p:bgPr>
    </p:bg>
    <p:spTree>
      <p:nvGrpSpPr>
        <p:cNvPr id="1" name=""/>
        <p:cNvGrpSpPr/>
        <p:nvPr/>
      </p:nvGrpSpPr>
      <p:grpSpPr>
        <a:xfrm>
          <a:off x="0" y="0"/>
          <a:ext cx="0" cy="0"/>
          <a:chOff x="0" y="0"/>
          <a:chExt cx="0" cy="0"/>
        </a:xfrm>
      </p:grpSpPr>
      <p:grpSp>
        <p:nvGrpSpPr>
          <p:cNvPr name="Group 2" id="2"/>
          <p:cNvGrpSpPr/>
          <p:nvPr/>
        </p:nvGrpSpPr>
        <p:grpSpPr>
          <a:xfrm rot="0">
            <a:off x="0" y="-2085395"/>
            <a:ext cx="18288000" cy="3956123"/>
            <a:chOff x="0" y="0"/>
            <a:chExt cx="6186311" cy="1338244"/>
          </a:xfrm>
        </p:grpSpPr>
        <p:sp>
          <p:nvSpPr>
            <p:cNvPr name="Freeform 3" id="3"/>
            <p:cNvSpPr/>
            <p:nvPr/>
          </p:nvSpPr>
          <p:spPr>
            <a:xfrm flipH="false" flipV="false" rot="0">
              <a:off x="0" y="0"/>
              <a:ext cx="6186311" cy="1338244"/>
            </a:xfrm>
            <a:custGeom>
              <a:avLst/>
              <a:gdLst/>
              <a:ahLst/>
              <a:cxnLst/>
              <a:rect r="r" b="b" t="t" l="l"/>
              <a:pathLst>
                <a:path h="1338244" w="6186311">
                  <a:moveTo>
                    <a:pt x="0" y="0"/>
                  </a:moveTo>
                  <a:lnTo>
                    <a:pt x="6186311" y="0"/>
                  </a:lnTo>
                  <a:lnTo>
                    <a:pt x="6186311" y="1338244"/>
                  </a:lnTo>
                  <a:lnTo>
                    <a:pt x="0" y="1338244"/>
                  </a:lnTo>
                  <a:close/>
                </a:path>
              </a:pathLst>
            </a:custGeom>
            <a:solidFill>
              <a:srgbClr val="A0C6D4"/>
            </a:solidFill>
          </p:spPr>
        </p:sp>
      </p:grpSp>
      <p:sp>
        <p:nvSpPr>
          <p:cNvPr name="Freeform 4" id="4"/>
          <p:cNvSpPr/>
          <p:nvPr/>
        </p:nvSpPr>
        <p:spPr>
          <a:xfrm flipH="false" flipV="false" rot="0">
            <a:off x="-8457622" y="7540350"/>
            <a:ext cx="17601622" cy="3957381"/>
          </a:xfrm>
          <a:custGeom>
            <a:avLst/>
            <a:gdLst/>
            <a:ahLst/>
            <a:cxnLst/>
            <a:rect r="r" b="b" t="t" l="l"/>
            <a:pathLst>
              <a:path h="3957381" w="17601622">
                <a:moveTo>
                  <a:pt x="0" y="0"/>
                </a:moveTo>
                <a:lnTo>
                  <a:pt x="17601622" y="0"/>
                </a:lnTo>
                <a:lnTo>
                  <a:pt x="17601622" y="3957381"/>
                </a:lnTo>
                <a:lnTo>
                  <a:pt x="0" y="3957381"/>
                </a:lnTo>
                <a:lnTo>
                  <a:pt x="0" y="0"/>
                </a:lnTo>
                <a:close/>
              </a:path>
            </a:pathLst>
          </a:custGeom>
          <a:blipFill>
            <a:blip r:embed="rId2">
              <a:alphaModFix amt="9999"/>
              <a:extLst>
                <a:ext uri="{96DAC541-7B7A-43D3-8B79-37D633B846F1}">
                  <asvg:svgBlip xmlns:asvg="http://schemas.microsoft.com/office/drawing/2016/SVG/main" r:embed="rId3"/>
                </a:ext>
              </a:extLst>
            </a:blip>
            <a:stretch>
              <a:fillRect l="0" t="-133" r="-133" b="0"/>
            </a:stretch>
          </a:blipFill>
        </p:spPr>
      </p:sp>
      <p:sp>
        <p:nvSpPr>
          <p:cNvPr name="TextBox 5" id="5"/>
          <p:cNvSpPr txBox="true"/>
          <p:nvPr/>
        </p:nvSpPr>
        <p:spPr>
          <a:xfrm rot="0">
            <a:off x="1808949" y="2156840"/>
            <a:ext cx="5070071" cy="1743003"/>
          </a:xfrm>
          <a:prstGeom prst="rect">
            <a:avLst/>
          </a:prstGeom>
        </p:spPr>
        <p:txBody>
          <a:bodyPr anchor="t" rtlCol="false" tIns="0" lIns="0" bIns="0" rIns="0">
            <a:spAutoFit/>
          </a:bodyPr>
          <a:lstStyle/>
          <a:p>
            <a:pPr algn="just">
              <a:lnSpc>
                <a:spcPts val="4127"/>
              </a:lnSpc>
            </a:pPr>
          </a:p>
          <a:p>
            <a:pPr algn="just" marL="810027" indent="-405013" lvl="1">
              <a:lnSpc>
                <a:spcPts val="5627"/>
              </a:lnSpc>
              <a:buFont typeface="Arial"/>
              <a:buChar char="•"/>
            </a:pPr>
            <a:r>
              <a:rPr lang="en-US" sz="3751">
                <a:solidFill>
                  <a:srgbClr val="456874"/>
                </a:solidFill>
                <a:latin typeface="Noto Sans JP"/>
              </a:rPr>
              <a:t>Biến thể:</a:t>
            </a:r>
          </a:p>
          <a:p>
            <a:pPr algn="just" marL="0" indent="0" lvl="0">
              <a:lnSpc>
                <a:spcPts val="4127"/>
              </a:lnSpc>
            </a:pPr>
          </a:p>
        </p:txBody>
      </p:sp>
      <p:sp>
        <p:nvSpPr>
          <p:cNvPr name="TextBox 6" id="6"/>
          <p:cNvSpPr txBox="true"/>
          <p:nvPr/>
        </p:nvSpPr>
        <p:spPr>
          <a:xfrm rot="0">
            <a:off x="2322586" y="3564322"/>
            <a:ext cx="14533817" cy="6267378"/>
          </a:xfrm>
          <a:prstGeom prst="rect">
            <a:avLst/>
          </a:prstGeom>
        </p:spPr>
        <p:txBody>
          <a:bodyPr anchor="t" rtlCol="false" tIns="0" lIns="0" bIns="0" rIns="0">
            <a:spAutoFit/>
          </a:bodyPr>
          <a:lstStyle/>
          <a:p>
            <a:pPr algn="just" marL="594132" indent="-297066" lvl="1">
              <a:lnSpc>
                <a:spcPts val="4127"/>
              </a:lnSpc>
              <a:buFont typeface="Arial"/>
              <a:buChar char="•"/>
            </a:pPr>
            <a:r>
              <a:rPr lang="en-US" sz="2751">
                <a:solidFill>
                  <a:srgbClr val="456874"/>
                </a:solidFill>
                <a:latin typeface="Noto Sans JP"/>
              </a:rPr>
              <a:t>Quadratic probing:</a:t>
            </a:r>
          </a:p>
          <a:p>
            <a:pPr algn="just">
              <a:lnSpc>
                <a:spcPts val="4127"/>
              </a:lnSpc>
            </a:pPr>
            <a:r>
              <a:rPr lang="en-US" sz="2751">
                <a:solidFill>
                  <a:srgbClr val="456874"/>
                </a:solidFill>
                <a:latin typeface="Noto Sans JP"/>
              </a:rPr>
              <a:t>             Tương tự như Linear Probing, quá trình chèn trong Quadratic Probing sẽ được tiếp</a:t>
            </a:r>
          </a:p>
          <a:p>
            <a:pPr algn="just">
              <a:lnSpc>
                <a:spcPts val="4127"/>
              </a:lnSpc>
            </a:pPr>
            <a:r>
              <a:rPr lang="en-US" sz="2751">
                <a:solidFill>
                  <a:srgbClr val="456874"/>
                </a:solidFill>
                <a:latin typeface="Noto Sans JP"/>
              </a:rPr>
              <a:t>             tục cho đến khi tìm thấy 1 ô trống nhưng với công thức:</a:t>
            </a:r>
          </a:p>
          <a:p>
            <a:pPr algn="just">
              <a:lnSpc>
                <a:spcPts val="4127"/>
              </a:lnSpc>
            </a:pPr>
            <a:r>
              <a:rPr lang="en-US" sz="2751">
                <a:solidFill>
                  <a:srgbClr val="456874"/>
                </a:solidFill>
                <a:latin typeface="Noto Sans JP"/>
              </a:rPr>
              <a:t>                                                           </a:t>
            </a:r>
            <a:r>
              <a:rPr lang="en-US" sz="2751">
                <a:solidFill>
                  <a:srgbClr val="456874"/>
                </a:solidFill>
                <a:latin typeface="Noto Sans JP Bold"/>
              </a:rPr>
              <a:t>A[(h(k)+ f(i)) mod N]</a:t>
            </a:r>
          </a:p>
          <a:p>
            <a:pPr algn="just">
              <a:lnSpc>
                <a:spcPts val="4127"/>
              </a:lnSpc>
            </a:pPr>
            <a:r>
              <a:rPr lang="en-US" sz="2751">
                <a:solidFill>
                  <a:srgbClr val="456874"/>
                </a:solidFill>
                <a:latin typeface="Noto Sans JP Bold"/>
              </a:rPr>
              <a:t>                               </a:t>
            </a:r>
            <a:r>
              <a:rPr lang="en-US" sz="2751">
                <a:solidFill>
                  <a:srgbClr val="456874"/>
                </a:solidFill>
                <a:latin typeface="Noto Sans JP"/>
              </a:rPr>
              <a:t>Trong đó:</a:t>
            </a:r>
            <a:r>
              <a:rPr lang="en-US" sz="2751">
                <a:solidFill>
                  <a:srgbClr val="456874"/>
                </a:solidFill>
                <a:latin typeface="Noto Sans JP Bold"/>
              </a:rPr>
              <a:t> </a:t>
            </a:r>
          </a:p>
          <a:p>
            <a:pPr algn="just">
              <a:lnSpc>
                <a:spcPts val="4127"/>
              </a:lnSpc>
            </a:pPr>
          </a:p>
          <a:p>
            <a:pPr algn="just" marL="594132" indent="-297066" lvl="1">
              <a:lnSpc>
                <a:spcPts val="4127"/>
              </a:lnSpc>
              <a:buFont typeface="Arial"/>
              <a:buChar char="•"/>
            </a:pPr>
            <a:r>
              <a:rPr lang="en-US" sz="2751">
                <a:solidFill>
                  <a:srgbClr val="456874"/>
                </a:solidFill>
                <a:latin typeface="Noto Sans JP"/>
              </a:rPr>
              <a:t>Double hashing:</a:t>
            </a:r>
          </a:p>
          <a:p>
            <a:pPr algn="just">
              <a:lnSpc>
                <a:spcPts val="4127"/>
              </a:lnSpc>
            </a:pPr>
            <a:r>
              <a:rPr lang="en-US" sz="2751">
                <a:solidFill>
                  <a:srgbClr val="456874"/>
                </a:solidFill>
                <a:latin typeface="Noto Sans JP"/>
              </a:rPr>
              <a:t>               Chọn 1 hàm băm phụ h. Khi A[h(k)] đã bị chiếm, thì ta lần lượt thử các ô:</a:t>
            </a:r>
          </a:p>
          <a:p>
            <a:pPr algn="just">
              <a:lnSpc>
                <a:spcPts val="4127"/>
              </a:lnSpc>
            </a:pPr>
            <a:r>
              <a:rPr lang="en-US" sz="2751">
                <a:solidFill>
                  <a:srgbClr val="456874"/>
                </a:solidFill>
                <a:latin typeface="Noto Sans JP"/>
              </a:rPr>
              <a:t>                                                            </a:t>
            </a:r>
            <a:r>
              <a:rPr lang="en-US" sz="2751">
                <a:solidFill>
                  <a:srgbClr val="456874"/>
                </a:solidFill>
                <a:latin typeface="Noto Sans JP Bold"/>
              </a:rPr>
              <a:t>A[(h(k) + f(i)) mod N]</a:t>
            </a:r>
          </a:p>
          <a:p>
            <a:pPr algn="just">
              <a:lnSpc>
                <a:spcPts val="4127"/>
              </a:lnSpc>
            </a:pPr>
            <a:r>
              <a:rPr lang="en-US" sz="2751">
                <a:solidFill>
                  <a:srgbClr val="456874"/>
                </a:solidFill>
                <a:latin typeface="Noto Sans JP"/>
              </a:rPr>
              <a:t>                               Với                      f(i) = i * h(k), i = 1, 2, 3,...</a:t>
            </a:r>
          </a:p>
          <a:p>
            <a:pPr algn="just">
              <a:lnSpc>
                <a:spcPts val="4127"/>
              </a:lnSpc>
            </a:pPr>
            <a:r>
              <a:rPr lang="en-US" sz="2751">
                <a:solidFill>
                  <a:srgbClr val="456874"/>
                </a:solidFill>
                <a:latin typeface="Noto Sans JP"/>
              </a:rPr>
              <a:t>               </a:t>
            </a:r>
            <a:r>
              <a:rPr lang="en-US" sz="2751">
                <a:solidFill>
                  <a:srgbClr val="456874"/>
                </a:solidFill>
                <a:latin typeface="Noto Sans JP"/>
              </a:rPr>
              <a:t>Tiếp tục tăng giá trị của i cho đến khi tìm thấy một ô trống</a:t>
            </a:r>
          </a:p>
          <a:p>
            <a:pPr algn="just">
              <a:lnSpc>
                <a:spcPts val="4127"/>
              </a:lnSpc>
            </a:pPr>
          </a:p>
        </p:txBody>
      </p:sp>
      <p:sp>
        <p:nvSpPr>
          <p:cNvPr name="Freeform 7" id="7"/>
          <p:cNvSpPr/>
          <p:nvPr/>
        </p:nvSpPr>
        <p:spPr>
          <a:xfrm flipH="false" flipV="false" rot="0">
            <a:off x="6879021" y="6207649"/>
            <a:ext cx="4404581" cy="525920"/>
          </a:xfrm>
          <a:custGeom>
            <a:avLst/>
            <a:gdLst/>
            <a:ahLst/>
            <a:cxnLst/>
            <a:rect r="r" b="b" t="t" l="l"/>
            <a:pathLst>
              <a:path h="525920" w="4404581">
                <a:moveTo>
                  <a:pt x="0" y="0"/>
                </a:moveTo>
                <a:lnTo>
                  <a:pt x="4404581" y="0"/>
                </a:lnTo>
                <a:lnTo>
                  <a:pt x="4404581" y="525920"/>
                </a:lnTo>
                <a:lnTo>
                  <a:pt x="0" y="525920"/>
                </a:lnTo>
                <a:lnTo>
                  <a:pt x="0" y="0"/>
                </a:lnTo>
                <a:close/>
              </a:path>
            </a:pathLst>
          </a:custGeom>
          <a:blipFill>
            <a:blip r:embed="rId4"/>
            <a:stretch>
              <a:fillRect l="0" t="0" r="0" b="0"/>
            </a:stretch>
          </a:blipFill>
        </p:spPr>
      </p:sp>
      <p:sp>
        <p:nvSpPr>
          <p:cNvPr name="TextBox 8" id="8"/>
          <p:cNvSpPr txBox="true"/>
          <p:nvPr/>
        </p:nvSpPr>
        <p:spPr>
          <a:xfrm rot="0">
            <a:off x="1102126" y="390525"/>
            <a:ext cx="10983217" cy="638175"/>
          </a:xfrm>
          <a:prstGeom prst="rect">
            <a:avLst/>
          </a:prstGeom>
        </p:spPr>
        <p:txBody>
          <a:bodyPr anchor="t" rtlCol="false" tIns="0" lIns="0" bIns="0" rIns="0">
            <a:spAutoFit/>
          </a:bodyPr>
          <a:lstStyle/>
          <a:p>
            <a:pPr marL="0" indent="0" lvl="0">
              <a:lnSpc>
                <a:spcPts val="5040"/>
              </a:lnSpc>
            </a:pPr>
            <a:r>
              <a:rPr lang="en-US" sz="4200">
                <a:solidFill>
                  <a:srgbClr val="FAFAFA"/>
                </a:solidFill>
                <a:latin typeface="Noto Sans JP Bold"/>
              </a:rPr>
              <a:t>2.3.3 Linear Probing và các biến thể </a:t>
            </a:r>
          </a:p>
        </p:txBody>
      </p:sp>
    </p:spTree>
  </p:cSld>
  <p:clrMapOvr>
    <a:masterClrMapping/>
  </p:clrMapOvr>
</p:sld>
</file>

<file path=ppt/slides/slide2.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2971393" y="1510720"/>
            <a:ext cx="12345213" cy="1243736"/>
          </a:xfrm>
          <a:prstGeom prst="rect">
            <a:avLst/>
          </a:prstGeom>
        </p:spPr>
        <p:txBody>
          <a:bodyPr anchor="t" rtlCol="false" tIns="0" lIns="0" bIns="0" rIns="0">
            <a:spAutoFit/>
          </a:bodyPr>
          <a:lstStyle/>
          <a:p>
            <a:pPr algn="ctr" marL="0" indent="0" lvl="0">
              <a:lnSpc>
                <a:spcPts val="10098"/>
              </a:lnSpc>
            </a:pPr>
            <a:r>
              <a:rPr lang="en-US" sz="7768">
                <a:solidFill>
                  <a:srgbClr val="456874"/>
                </a:solidFill>
                <a:latin typeface="Noto Sans JP Bold"/>
              </a:rPr>
              <a:t> Nội dung</a:t>
            </a:r>
          </a:p>
        </p:txBody>
      </p:sp>
      <p:sp>
        <p:nvSpPr>
          <p:cNvPr name="TextBox 3" id="3"/>
          <p:cNvSpPr txBox="true"/>
          <p:nvPr/>
        </p:nvSpPr>
        <p:spPr>
          <a:xfrm rot="0">
            <a:off x="869871" y="5685155"/>
            <a:ext cx="3656227" cy="958850"/>
          </a:xfrm>
          <a:prstGeom prst="rect">
            <a:avLst/>
          </a:prstGeom>
        </p:spPr>
        <p:txBody>
          <a:bodyPr anchor="t" rtlCol="false" tIns="0" lIns="0" bIns="0" rIns="0">
            <a:spAutoFit/>
          </a:bodyPr>
          <a:lstStyle/>
          <a:p>
            <a:pPr marL="593726" indent="-296863" lvl="1">
              <a:lnSpc>
                <a:spcPts val="3850"/>
              </a:lnSpc>
              <a:buFont typeface="Arial"/>
              <a:buChar char="•"/>
            </a:pPr>
            <a:r>
              <a:rPr lang="en-US" sz="2750">
                <a:solidFill>
                  <a:srgbClr val="456874"/>
                </a:solidFill>
                <a:latin typeface="Noto Sans JP Bold"/>
              </a:rPr>
              <a:t>Băm là gì?</a:t>
            </a:r>
          </a:p>
          <a:p>
            <a:pPr marL="593726" indent="-296863" lvl="1">
              <a:lnSpc>
                <a:spcPts val="3850"/>
              </a:lnSpc>
              <a:buFont typeface="Arial"/>
              <a:buChar char="•"/>
            </a:pPr>
            <a:r>
              <a:rPr lang="en-US" sz="2750">
                <a:solidFill>
                  <a:srgbClr val="456874"/>
                </a:solidFill>
                <a:latin typeface="Noto Sans JP Bold"/>
              </a:rPr>
              <a:t>Cơ chế.</a:t>
            </a:r>
          </a:p>
        </p:txBody>
      </p:sp>
      <p:sp>
        <p:nvSpPr>
          <p:cNvPr name="TextBox 4" id="4"/>
          <p:cNvSpPr txBox="true"/>
          <p:nvPr/>
        </p:nvSpPr>
        <p:spPr>
          <a:xfrm rot="0">
            <a:off x="1028700" y="4616572"/>
            <a:ext cx="3497398" cy="408306"/>
          </a:xfrm>
          <a:prstGeom prst="rect">
            <a:avLst/>
          </a:prstGeom>
        </p:spPr>
        <p:txBody>
          <a:bodyPr anchor="t" rtlCol="false" tIns="0" lIns="0" bIns="0" rIns="0">
            <a:spAutoFit/>
          </a:bodyPr>
          <a:lstStyle/>
          <a:p>
            <a:pPr marL="0" indent="0" lvl="0">
              <a:lnSpc>
                <a:spcPts val="3190"/>
              </a:lnSpc>
            </a:pPr>
            <a:r>
              <a:rPr lang="en-US" sz="2900">
                <a:solidFill>
                  <a:srgbClr val="456874"/>
                </a:solidFill>
                <a:latin typeface="Noto Sans JP Bold"/>
              </a:rPr>
              <a:t>1.Hashing</a:t>
            </a:r>
          </a:p>
        </p:txBody>
      </p:sp>
      <p:sp>
        <p:nvSpPr>
          <p:cNvPr name="TextBox 5" id="5"/>
          <p:cNvSpPr txBox="true"/>
          <p:nvPr/>
        </p:nvSpPr>
        <p:spPr>
          <a:xfrm rot="0">
            <a:off x="4707180" y="5685155"/>
            <a:ext cx="3813068" cy="2901950"/>
          </a:xfrm>
          <a:prstGeom prst="rect">
            <a:avLst/>
          </a:prstGeom>
        </p:spPr>
        <p:txBody>
          <a:bodyPr anchor="t" rtlCol="false" tIns="0" lIns="0" bIns="0" rIns="0">
            <a:spAutoFit/>
          </a:bodyPr>
          <a:lstStyle/>
          <a:p>
            <a:pPr marL="593726" indent="-296863" lvl="1">
              <a:lnSpc>
                <a:spcPts val="3850"/>
              </a:lnSpc>
              <a:buFont typeface="Arial"/>
              <a:buChar char="•"/>
            </a:pPr>
            <a:r>
              <a:rPr lang="en-US" sz="2750">
                <a:solidFill>
                  <a:srgbClr val="456874"/>
                </a:solidFill>
                <a:latin typeface="Noto Sans JP Bold"/>
              </a:rPr>
              <a:t>Hash code </a:t>
            </a:r>
          </a:p>
          <a:p>
            <a:pPr marL="593726" indent="-296863" lvl="1">
              <a:lnSpc>
                <a:spcPts val="3850"/>
              </a:lnSpc>
              <a:buFont typeface="Arial"/>
              <a:buChar char="•"/>
            </a:pPr>
            <a:r>
              <a:rPr lang="en-US" sz="2750">
                <a:solidFill>
                  <a:srgbClr val="456874"/>
                </a:solidFill>
                <a:latin typeface="Noto Sans JP Bold"/>
              </a:rPr>
              <a:t>Phương pháp nén</a:t>
            </a:r>
          </a:p>
          <a:p>
            <a:pPr marL="593726" indent="-296863" lvl="1">
              <a:lnSpc>
                <a:spcPts val="3850"/>
              </a:lnSpc>
              <a:buFont typeface="Arial"/>
              <a:buChar char="•"/>
            </a:pPr>
            <a:r>
              <a:rPr lang="en-US" sz="2750">
                <a:solidFill>
                  <a:srgbClr val="456874"/>
                </a:solidFill>
                <a:latin typeface="Noto Sans JP Bold"/>
              </a:rPr>
              <a:t>Độ phức tạp tính toán</a:t>
            </a:r>
          </a:p>
          <a:p>
            <a:pPr marL="593725" indent="-296862" lvl="1">
              <a:lnSpc>
                <a:spcPts val="3850"/>
              </a:lnSpc>
              <a:buFont typeface="Arial"/>
              <a:buChar char="•"/>
            </a:pPr>
            <a:r>
              <a:rPr lang="en-US" sz="2750">
                <a:solidFill>
                  <a:srgbClr val="456874"/>
                </a:solidFill>
                <a:latin typeface="Noto Sans JP Bold"/>
              </a:rPr>
              <a:t>Hash Collision (va chạm)</a:t>
            </a:r>
          </a:p>
        </p:txBody>
      </p:sp>
      <p:sp>
        <p:nvSpPr>
          <p:cNvPr name="TextBox 6" id="6"/>
          <p:cNvSpPr txBox="true"/>
          <p:nvPr/>
        </p:nvSpPr>
        <p:spPr>
          <a:xfrm rot="0">
            <a:off x="4922733" y="4616572"/>
            <a:ext cx="3381961" cy="408306"/>
          </a:xfrm>
          <a:prstGeom prst="rect">
            <a:avLst/>
          </a:prstGeom>
        </p:spPr>
        <p:txBody>
          <a:bodyPr anchor="t" rtlCol="false" tIns="0" lIns="0" bIns="0" rIns="0">
            <a:spAutoFit/>
          </a:bodyPr>
          <a:lstStyle/>
          <a:p>
            <a:pPr marL="0" indent="0" lvl="0">
              <a:lnSpc>
                <a:spcPts val="3190"/>
              </a:lnSpc>
            </a:pPr>
            <a:r>
              <a:rPr lang="en-US" sz="2900">
                <a:solidFill>
                  <a:srgbClr val="456874"/>
                </a:solidFill>
                <a:latin typeface="Noto Sans JP Bold"/>
              </a:rPr>
              <a:t>2. Hash functions</a:t>
            </a:r>
          </a:p>
        </p:txBody>
      </p:sp>
      <p:sp>
        <p:nvSpPr>
          <p:cNvPr name="TextBox 7" id="7"/>
          <p:cNvSpPr txBox="true"/>
          <p:nvPr/>
        </p:nvSpPr>
        <p:spPr>
          <a:xfrm rot="0">
            <a:off x="9767752" y="5685155"/>
            <a:ext cx="3245822" cy="1930400"/>
          </a:xfrm>
          <a:prstGeom prst="rect">
            <a:avLst/>
          </a:prstGeom>
        </p:spPr>
        <p:txBody>
          <a:bodyPr anchor="t" rtlCol="false" tIns="0" lIns="0" bIns="0" rIns="0">
            <a:spAutoFit/>
          </a:bodyPr>
          <a:lstStyle/>
          <a:p>
            <a:pPr>
              <a:lnSpc>
                <a:spcPts val="3850"/>
              </a:lnSpc>
            </a:pPr>
          </a:p>
          <a:p>
            <a:pPr marL="593726" indent="-296863" lvl="1">
              <a:lnSpc>
                <a:spcPts val="3850"/>
              </a:lnSpc>
              <a:buFont typeface="Arial"/>
              <a:buChar char="•"/>
            </a:pPr>
            <a:r>
              <a:rPr lang="en-US" sz="2750">
                <a:solidFill>
                  <a:srgbClr val="456874"/>
                </a:solidFill>
                <a:latin typeface="Noto Sans JP Bold"/>
              </a:rPr>
              <a:t>Separate Chaining</a:t>
            </a:r>
          </a:p>
          <a:p>
            <a:pPr marL="593725" indent="-296862" lvl="1">
              <a:lnSpc>
                <a:spcPts val="3850"/>
              </a:lnSpc>
              <a:buFont typeface="Arial"/>
              <a:buChar char="•"/>
            </a:pPr>
            <a:r>
              <a:rPr lang="en-US" sz="2750">
                <a:solidFill>
                  <a:srgbClr val="456874"/>
                </a:solidFill>
                <a:latin typeface="Noto Sans JP Bold"/>
              </a:rPr>
              <a:t>Linear Probing</a:t>
            </a:r>
          </a:p>
        </p:txBody>
      </p:sp>
      <p:sp>
        <p:nvSpPr>
          <p:cNvPr name="TextBox 8" id="8"/>
          <p:cNvSpPr txBox="true"/>
          <p:nvPr/>
        </p:nvSpPr>
        <p:spPr>
          <a:xfrm rot="0">
            <a:off x="9767752" y="4607047"/>
            <a:ext cx="2746646" cy="438151"/>
          </a:xfrm>
          <a:prstGeom prst="rect">
            <a:avLst/>
          </a:prstGeom>
        </p:spPr>
        <p:txBody>
          <a:bodyPr anchor="t" rtlCol="false" tIns="0" lIns="0" bIns="0" rIns="0">
            <a:spAutoFit/>
          </a:bodyPr>
          <a:lstStyle/>
          <a:p>
            <a:pPr marL="0" indent="0" lvl="0">
              <a:lnSpc>
                <a:spcPts val="3300"/>
              </a:lnSpc>
            </a:pPr>
            <a:r>
              <a:rPr lang="en-US" sz="3000">
                <a:solidFill>
                  <a:srgbClr val="456874"/>
                </a:solidFill>
                <a:latin typeface="Noto Sans JP Bold"/>
              </a:rPr>
              <a:t>3.Hash table</a:t>
            </a:r>
          </a:p>
        </p:txBody>
      </p:sp>
      <p:sp>
        <p:nvSpPr>
          <p:cNvPr name="TextBox 9" id="9"/>
          <p:cNvSpPr txBox="true"/>
          <p:nvPr/>
        </p:nvSpPr>
        <p:spPr>
          <a:xfrm rot="0">
            <a:off x="13398865" y="5685155"/>
            <a:ext cx="3654239" cy="473075"/>
          </a:xfrm>
          <a:prstGeom prst="rect">
            <a:avLst/>
          </a:prstGeom>
        </p:spPr>
        <p:txBody>
          <a:bodyPr anchor="t" rtlCol="false" tIns="0" lIns="0" bIns="0" rIns="0">
            <a:spAutoFit/>
          </a:bodyPr>
          <a:lstStyle/>
          <a:p>
            <a:pPr marL="593725" indent="-296862" lvl="1">
              <a:lnSpc>
                <a:spcPts val="3850"/>
              </a:lnSpc>
              <a:buFont typeface="Arial"/>
              <a:buChar char="•"/>
            </a:pPr>
            <a:r>
              <a:rPr lang="en-US" sz="2750">
                <a:solidFill>
                  <a:srgbClr val="456874"/>
                </a:solidFill>
                <a:latin typeface="Noto Sans JP Bold"/>
              </a:rPr>
              <a:t>Better searching.</a:t>
            </a:r>
          </a:p>
        </p:txBody>
      </p:sp>
      <p:sp>
        <p:nvSpPr>
          <p:cNvPr name="TextBox 10" id="10"/>
          <p:cNvSpPr txBox="true"/>
          <p:nvPr/>
        </p:nvSpPr>
        <p:spPr>
          <a:xfrm rot="0">
            <a:off x="13761902" y="4607047"/>
            <a:ext cx="2746646" cy="438151"/>
          </a:xfrm>
          <a:prstGeom prst="rect">
            <a:avLst/>
          </a:prstGeom>
        </p:spPr>
        <p:txBody>
          <a:bodyPr anchor="t" rtlCol="false" tIns="0" lIns="0" bIns="0" rIns="0">
            <a:spAutoFit/>
          </a:bodyPr>
          <a:lstStyle/>
          <a:p>
            <a:pPr marL="0" indent="0" lvl="0">
              <a:lnSpc>
                <a:spcPts val="3300"/>
              </a:lnSpc>
            </a:pPr>
            <a:r>
              <a:rPr lang="en-US" sz="3000">
                <a:solidFill>
                  <a:srgbClr val="456874"/>
                </a:solidFill>
                <a:latin typeface="Noto Sans JP Bold"/>
              </a:rPr>
              <a:t>4.Applications</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FAFAFA"/>
        </a:solidFill>
      </p:bgPr>
    </p:bg>
    <p:spTree>
      <p:nvGrpSpPr>
        <p:cNvPr id="1" name=""/>
        <p:cNvGrpSpPr/>
        <p:nvPr/>
      </p:nvGrpSpPr>
      <p:grpSpPr>
        <a:xfrm>
          <a:off x="0" y="0"/>
          <a:ext cx="0" cy="0"/>
          <a:chOff x="0" y="0"/>
          <a:chExt cx="0" cy="0"/>
        </a:xfrm>
      </p:grpSpPr>
      <p:sp>
        <p:nvSpPr>
          <p:cNvPr name="Freeform 2" id="2"/>
          <p:cNvSpPr/>
          <p:nvPr/>
        </p:nvSpPr>
        <p:spPr>
          <a:xfrm flipH="false" flipV="false" rot="0">
            <a:off x="3107824" y="3247577"/>
            <a:ext cx="11274908" cy="4547686"/>
          </a:xfrm>
          <a:custGeom>
            <a:avLst/>
            <a:gdLst/>
            <a:ahLst/>
            <a:cxnLst/>
            <a:rect r="r" b="b" t="t" l="l"/>
            <a:pathLst>
              <a:path h="4547686" w="11274908">
                <a:moveTo>
                  <a:pt x="0" y="0"/>
                </a:moveTo>
                <a:lnTo>
                  <a:pt x="11274908" y="0"/>
                </a:lnTo>
                <a:lnTo>
                  <a:pt x="11274908" y="4547686"/>
                </a:lnTo>
                <a:lnTo>
                  <a:pt x="0" y="4547686"/>
                </a:lnTo>
                <a:lnTo>
                  <a:pt x="0" y="0"/>
                </a:lnTo>
                <a:close/>
              </a:path>
            </a:pathLst>
          </a:custGeom>
          <a:blipFill>
            <a:blip r:embed="rId2"/>
            <a:stretch>
              <a:fillRect l="0" t="0" r="0" b="0"/>
            </a:stretch>
          </a:blipFill>
        </p:spPr>
      </p:sp>
      <p:sp>
        <p:nvSpPr>
          <p:cNvPr name="TextBox 3" id="3"/>
          <p:cNvSpPr txBox="true"/>
          <p:nvPr/>
        </p:nvSpPr>
        <p:spPr>
          <a:xfrm rot="0">
            <a:off x="1937379" y="1253018"/>
            <a:ext cx="13422789" cy="962025"/>
          </a:xfrm>
          <a:prstGeom prst="rect">
            <a:avLst/>
          </a:prstGeom>
        </p:spPr>
        <p:txBody>
          <a:bodyPr anchor="t" rtlCol="false" tIns="0" lIns="0" bIns="0" rIns="0">
            <a:spAutoFit/>
          </a:bodyPr>
          <a:lstStyle/>
          <a:p>
            <a:pPr marL="0" indent="0" lvl="0">
              <a:lnSpc>
                <a:spcPts val="7680"/>
              </a:lnSpc>
            </a:pPr>
            <a:r>
              <a:rPr lang="en-US" sz="6400">
                <a:solidFill>
                  <a:srgbClr val="A0C6D4"/>
                </a:solidFill>
                <a:latin typeface="Noto Sans JP Bold"/>
              </a:rPr>
              <a:t>2.4. Độ phức tạp tính toán: </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4171" r="0" b="-84171"/>
            </a:stretch>
          </a:blipFill>
        </p:spPr>
      </p:sp>
      <p:sp>
        <p:nvSpPr>
          <p:cNvPr name="TextBox 3" id="3"/>
          <p:cNvSpPr txBox="true"/>
          <p:nvPr/>
        </p:nvSpPr>
        <p:spPr>
          <a:xfrm rot="0">
            <a:off x="2793808" y="1538860"/>
            <a:ext cx="12700384" cy="1432234"/>
          </a:xfrm>
          <a:prstGeom prst="rect">
            <a:avLst/>
          </a:prstGeom>
        </p:spPr>
        <p:txBody>
          <a:bodyPr anchor="t" rtlCol="false" tIns="0" lIns="0" bIns="0" rIns="0">
            <a:spAutoFit/>
          </a:bodyPr>
          <a:lstStyle/>
          <a:p>
            <a:pPr algn="ctr" marL="0" indent="0" lvl="0">
              <a:lnSpc>
                <a:spcPts val="11026"/>
              </a:lnSpc>
            </a:pPr>
            <a:r>
              <a:rPr lang="en-US" sz="10024">
                <a:solidFill>
                  <a:srgbClr val="FFFFFF"/>
                </a:solidFill>
                <a:latin typeface="Noto Sans JP Bold"/>
              </a:rPr>
              <a:t>3. Hash table</a:t>
            </a:r>
          </a:p>
        </p:txBody>
      </p:sp>
      <p:sp>
        <p:nvSpPr>
          <p:cNvPr name="TextBox 4" id="4"/>
          <p:cNvSpPr txBox="true"/>
          <p:nvPr/>
        </p:nvSpPr>
        <p:spPr>
          <a:xfrm rot="0">
            <a:off x="1697468" y="4217706"/>
            <a:ext cx="14893064" cy="3566089"/>
          </a:xfrm>
          <a:prstGeom prst="rect">
            <a:avLst/>
          </a:prstGeom>
        </p:spPr>
        <p:txBody>
          <a:bodyPr anchor="t" rtlCol="false" tIns="0" lIns="0" bIns="0" rIns="0">
            <a:spAutoFit/>
          </a:bodyPr>
          <a:lstStyle/>
          <a:p>
            <a:pPr>
              <a:lnSpc>
                <a:spcPts val="4727"/>
              </a:lnSpc>
            </a:pPr>
            <a:r>
              <a:rPr lang="en-US" sz="3151">
                <a:solidFill>
                  <a:srgbClr val="FAFAFA"/>
                </a:solidFill>
                <a:latin typeface="Noto Sans JP"/>
              </a:rPr>
              <a:t>Bảng băm được cài đặt dựa trên 2 phương pháp thông dụng: Separate Chaining và Linear Probing với cấu trúc:</a:t>
            </a:r>
          </a:p>
          <a:p>
            <a:pPr>
              <a:lnSpc>
                <a:spcPts val="4727"/>
              </a:lnSpc>
            </a:pPr>
            <a:r>
              <a:rPr lang="en-US" sz="3151">
                <a:solidFill>
                  <a:srgbClr val="FAFAFA"/>
                </a:solidFill>
                <a:latin typeface="Noto Sans JP"/>
              </a:rPr>
              <a:t>            - Tạo bảng băm</a:t>
            </a:r>
          </a:p>
          <a:p>
            <a:pPr>
              <a:lnSpc>
                <a:spcPts val="4727"/>
              </a:lnSpc>
            </a:pPr>
            <a:r>
              <a:rPr lang="en-US" sz="3151">
                <a:solidFill>
                  <a:srgbClr val="FAFAFA"/>
                </a:solidFill>
                <a:latin typeface="Noto Sans JP"/>
              </a:rPr>
              <a:t>            -  Viết hàm băm</a:t>
            </a:r>
          </a:p>
          <a:p>
            <a:pPr>
              <a:lnSpc>
                <a:spcPts val="4727"/>
              </a:lnSpc>
            </a:pPr>
            <a:r>
              <a:rPr lang="en-US" sz="3151">
                <a:solidFill>
                  <a:srgbClr val="FAFAFA"/>
                </a:solidFill>
                <a:latin typeface="Noto Sans JP"/>
              </a:rPr>
              <a:t>            - Hàm thay đổi kích thước bảng</a:t>
            </a:r>
          </a:p>
          <a:p>
            <a:pPr marL="0" indent="0" lvl="0">
              <a:lnSpc>
                <a:spcPts val="4727"/>
              </a:lnSpc>
            </a:pPr>
            <a:r>
              <a:rPr lang="en-US" sz="3151">
                <a:solidFill>
                  <a:srgbClr val="FAFAFA"/>
                </a:solidFill>
                <a:latin typeface="Noto Sans JP"/>
              </a:rPr>
              <a:t>            - Các phương thức get, set, delete, search</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FAFAFA"/>
        </a:solidFill>
      </p:bgPr>
    </p:bg>
    <p:spTree>
      <p:nvGrpSpPr>
        <p:cNvPr id="1" name=""/>
        <p:cNvGrpSpPr/>
        <p:nvPr/>
      </p:nvGrpSpPr>
      <p:grpSpPr>
        <a:xfrm>
          <a:off x="0" y="0"/>
          <a:ext cx="0" cy="0"/>
          <a:chOff x="0" y="0"/>
          <a:chExt cx="0" cy="0"/>
        </a:xfrm>
      </p:grpSpPr>
      <p:sp>
        <p:nvSpPr>
          <p:cNvPr name="Freeform 2" id="2"/>
          <p:cNvSpPr/>
          <p:nvPr/>
        </p:nvSpPr>
        <p:spPr>
          <a:xfrm flipH="false" flipV="false" rot="0">
            <a:off x="3510120" y="3963379"/>
            <a:ext cx="12538741" cy="3984273"/>
          </a:xfrm>
          <a:custGeom>
            <a:avLst/>
            <a:gdLst/>
            <a:ahLst/>
            <a:cxnLst/>
            <a:rect r="r" b="b" t="t" l="l"/>
            <a:pathLst>
              <a:path h="3984273" w="12538741">
                <a:moveTo>
                  <a:pt x="0" y="0"/>
                </a:moveTo>
                <a:lnTo>
                  <a:pt x="12538741" y="0"/>
                </a:lnTo>
                <a:lnTo>
                  <a:pt x="12538741" y="3984273"/>
                </a:lnTo>
                <a:lnTo>
                  <a:pt x="0" y="3984273"/>
                </a:lnTo>
                <a:lnTo>
                  <a:pt x="0" y="0"/>
                </a:lnTo>
                <a:close/>
              </a:path>
            </a:pathLst>
          </a:custGeom>
          <a:blipFill>
            <a:blip r:embed="rId2"/>
            <a:stretch>
              <a:fillRect l="0" t="0" r="0" b="0"/>
            </a:stretch>
          </a:blipFill>
        </p:spPr>
      </p:sp>
      <p:sp>
        <p:nvSpPr>
          <p:cNvPr name="TextBox 3" id="3"/>
          <p:cNvSpPr txBox="true"/>
          <p:nvPr/>
        </p:nvSpPr>
        <p:spPr>
          <a:xfrm rot="0">
            <a:off x="1083147" y="1028700"/>
            <a:ext cx="8060853" cy="1443761"/>
          </a:xfrm>
          <a:prstGeom prst="rect">
            <a:avLst/>
          </a:prstGeom>
        </p:spPr>
        <p:txBody>
          <a:bodyPr anchor="t" rtlCol="false" tIns="0" lIns="0" bIns="0" rIns="0">
            <a:spAutoFit/>
          </a:bodyPr>
          <a:lstStyle/>
          <a:p>
            <a:pPr algn="ctr" marL="0" indent="0" lvl="0">
              <a:lnSpc>
                <a:spcPts val="5706"/>
              </a:lnSpc>
            </a:pPr>
            <a:r>
              <a:rPr lang="en-US" sz="4755">
                <a:solidFill>
                  <a:srgbClr val="456874"/>
                </a:solidFill>
                <a:latin typeface="Noto Sans JP Bold"/>
              </a:rPr>
              <a:t>Thay đổi kích thước :</a:t>
            </a:r>
          </a:p>
          <a:p>
            <a:pPr algn="ctr" marL="0" indent="0" lvl="0">
              <a:lnSpc>
                <a:spcPts val="5706"/>
              </a:lnSpc>
            </a:pPr>
          </a:p>
        </p:txBody>
      </p:sp>
      <p:sp>
        <p:nvSpPr>
          <p:cNvPr name="TextBox 4" id="4"/>
          <p:cNvSpPr txBox="true"/>
          <p:nvPr/>
        </p:nvSpPr>
        <p:spPr>
          <a:xfrm rot="0">
            <a:off x="2963827" y="2150198"/>
            <a:ext cx="5408550" cy="587375"/>
          </a:xfrm>
          <a:prstGeom prst="rect">
            <a:avLst/>
          </a:prstGeom>
        </p:spPr>
        <p:txBody>
          <a:bodyPr anchor="t" rtlCol="false" tIns="0" lIns="0" bIns="0" rIns="0">
            <a:spAutoFit/>
          </a:bodyPr>
          <a:lstStyle/>
          <a:p>
            <a:pPr>
              <a:lnSpc>
                <a:spcPts val="4899"/>
              </a:lnSpc>
            </a:pPr>
            <a:r>
              <a:rPr lang="en-US" sz="3499">
                <a:solidFill>
                  <a:srgbClr val="456874"/>
                </a:solidFill>
                <a:latin typeface="Noto Sans JP Medium"/>
              </a:rPr>
              <a:t>-Separate Chaining:</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FAFAFA"/>
        </a:solidFill>
      </p:bgPr>
    </p:bg>
    <p:spTree>
      <p:nvGrpSpPr>
        <p:cNvPr id="1" name=""/>
        <p:cNvGrpSpPr/>
        <p:nvPr/>
      </p:nvGrpSpPr>
      <p:grpSpPr>
        <a:xfrm>
          <a:off x="0" y="0"/>
          <a:ext cx="0" cy="0"/>
          <a:chOff x="0" y="0"/>
          <a:chExt cx="0" cy="0"/>
        </a:xfrm>
      </p:grpSpPr>
      <p:sp>
        <p:nvSpPr>
          <p:cNvPr name="Freeform 2" id="2"/>
          <p:cNvSpPr/>
          <p:nvPr/>
        </p:nvSpPr>
        <p:spPr>
          <a:xfrm flipH="false" flipV="false" rot="0">
            <a:off x="4205530" y="3631690"/>
            <a:ext cx="12489512" cy="4718260"/>
          </a:xfrm>
          <a:custGeom>
            <a:avLst/>
            <a:gdLst/>
            <a:ahLst/>
            <a:cxnLst/>
            <a:rect r="r" b="b" t="t" l="l"/>
            <a:pathLst>
              <a:path h="4718260" w="12489512">
                <a:moveTo>
                  <a:pt x="0" y="0"/>
                </a:moveTo>
                <a:lnTo>
                  <a:pt x="12489512" y="0"/>
                </a:lnTo>
                <a:lnTo>
                  <a:pt x="12489512" y="4718261"/>
                </a:lnTo>
                <a:lnTo>
                  <a:pt x="0" y="4718261"/>
                </a:lnTo>
                <a:lnTo>
                  <a:pt x="0" y="0"/>
                </a:lnTo>
                <a:close/>
              </a:path>
            </a:pathLst>
          </a:custGeom>
          <a:blipFill>
            <a:blip r:embed="rId2"/>
            <a:stretch>
              <a:fillRect l="0" t="0" r="0" b="0"/>
            </a:stretch>
          </a:blipFill>
        </p:spPr>
      </p:sp>
      <p:sp>
        <p:nvSpPr>
          <p:cNvPr name="TextBox 3" id="3"/>
          <p:cNvSpPr txBox="true"/>
          <p:nvPr/>
        </p:nvSpPr>
        <p:spPr>
          <a:xfrm rot="0">
            <a:off x="1083147" y="1028700"/>
            <a:ext cx="8060853" cy="1443761"/>
          </a:xfrm>
          <a:prstGeom prst="rect">
            <a:avLst/>
          </a:prstGeom>
        </p:spPr>
        <p:txBody>
          <a:bodyPr anchor="t" rtlCol="false" tIns="0" lIns="0" bIns="0" rIns="0">
            <a:spAutoFit/>
          </a:bodyPr>
          <a:lstStyle/>
          <a:p>
            <a:pPr algn="ctr" marL="0" indent="0" lvl="0">
              <a:lnSpc>
                <a:spcPts val="5706"/>
              </a:lnSpc>
            </a:pPr>
            <a:r>
              <a:rPr lang="en-US" sz="4755">
                <a:solidFill>
                  <a:srgbClr val="456874"/>
                </a:solidFill>
                <a:latin typeface="Noto Sans JP Bold"/>
              </a:rPr>
              <a:t>Thay đổi kích thước :</a:t>
            </a:r>
          </a:p>
          <a:p>
            <a:pPr algn="ctr" marL="0" indent="0" lvl="0">
              <a:lnSpc>
                <a:spcPts val="5706"/>
              </a:lnSpc>
            </a:pPr>
          </a:p>
        </p:txBody>
      </p:sp>
      <p:sp>
        <p:nvSpPr>
          <p:cNvPr name="TextBox 4" id="4"/>
          <p:cNvSpPr txBox="true"/>
          <p:nvPr/>
        </p:nvSpPr>
        <p:spPr>
          <a:xfrm rot="0">
            <a:off x="2963827" y="2150198"/>
            <a:ext cx="5408550" cy="587375"/>
          </a:xfrm>
          <a:prstGeom prst="rect">
            <a:avLst/>
          </a:prstGeom>
        </p:spPr>
        <p:txBody>
          <a:bodyPr anchor="t" rtlCol="false" tIns="0" lIns="0" bIns="0" rIns="0">
            <a:spAutoFit/>
          </a:bodyPr>
          <a:lstStyle/>
          <a:p>
            <a:pPr>
              <a:lnSpc>
                <a:spcPts val="4899"/>
              </a:lnSpc>
            </a:pPr>
            <a:r>
              <a:rPr lang="en-US" sz="3499">
                <a:solidFill>
                  <a:srgbClr val="456874"/>
                </a:solidFill>
                <a:latin typeface="Noto Sans JP Medium"/>
              </a:rPr>
              <a:t>-Linear Probing:</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FAFAFA"/>
        </a:solidFill>
      </p:bgPr>
    </p:bg>
    <p:spTree>
      <p:nvGrpSpPr>
        <p:cNvPr id="1" name=""/>
        <p:cNvGrpSpPr/>
        <p:nvPr/>
      </p:nvGrpSpPr>
      <p:grpSpPr>
        <a:xfrm>
          <a:off x="0" y="0"/>
          <a:ext cx="0" cy="0"/>
          <a:chOff x="0" y="0"/>
          <a:chExt cx="0" cy="0"/>
        </a:xfrm>
      </p:grpSpPr>
      <p:sp>
        <p:nvSpPr>
          <p:cNvPr name="Freeform 2" id="2"/>
          <p:cNvSpPr/>
          <p:nvPr/>
        </p:nvSpPr>
        <p:spPr>
          <a:xfrm flipH="false" flipV="false" rot="0">
            <a:off x="10366334" y="1750580"/>
            <a:ext cx="6123496" cy="7680068"/>
          </a:xfrm>
          <a:custGeom>
            <a:avLst/>
            <a:gdLst/>
            <a:ahLst/>
            <a:cxnLst/>
            <a:rect r="r" b="b" t="t" l="l"/>
            <a:pathLst>
              <a:path h="7680068" w="6123496">
                <a:moveTo>
                  <a:pt x="0" y="0"/>
                </a:moveTo>
                <a:lnTo>
                  <a:pt x="6123497" y="0"/>
                </a:lnTo>
                <a:lnTo>
                  <a:pt x="6123497" y="7680068"/>
                </a:lnTo>
                <a:lnTo>
                  <a:pt x="0" y="7680068"/>
                </a:lnTo>
                <a:lnTo>
                  <a:pt x="0" y="0"/>
                </a:lnTo>
                <a:close/>
              </a:path>
            </a:pathLst>
          </a:custGeom>
          <a:blipFill>
            <a:blip r:embed="rId2"/>
            <a:stretch>
              <a:fillRect l="-1530" t="0" r="0" b="0"/>
            </a:stretch>
          </a:blipFill>
        </p:spPr>
      </p:sp>
      <p:sp>
        <p:nvSpPr>
          <p:cNvPr name="TextBox 3" id="3"/>
          <p:cNvSpPr txBox="true"/>
          <p:nvPr/>
        </p:nvSpPr>
        <p:spPr>
          <a:xfrm rot="0">
            <a:off x="1083147" y="1028700"/>
            <a:ext cx="8060853" cy="1443761"/>
          </a:xfrm>
          <a:prstGeom prst="rect">
            <a:avLst/>
          </a:prstGeom>
        </p:spPr>
        <p:txBody>
          <a:bodyPr anchor="t" rtlCol="false" tIns="0" lIns="0" bIns="0" rIns="0">
            <a:spAutoFit/>
          </a:bodyPr>
          <a:lstStyle/>
          <a:p>
            <a:pPr algn="ctr" marL="0" indent="0" lvl="0">
              <a:lnSpc>
                <a:spcPts val="5706"/>
              </a:lnSpc>
            </a:pPr>
            <a:r>
              <a:rPr lang="en-US" sz="4755">
                <a:solidFill>
                  <a:srgbClr val="456874"/>
                </a:solidFill>
                <a:latin typeface="Noto Sans JP Bold"/>
              </a:rPr>
              <a:t>3.1. Separate Chaining</a:t>
            </a:r>
          </a:p>
          <a:p>
            <a:pPr algn="ctr" marL="0" indent="0" lvl="0">
              <a:lnSpc>
                <a:spcPts val="5706"/>
              </a:lnSpc>
            </a:pPr>
          </a:p>
        </p:txBody>
      </p:sp>
      <p:sp>
        <p:nvSpPr>
          <p:cNvPr name="TextBox 4" id="4"/>
          <p:cNvSpPr txBox="true"/>
          <p:nvPr/>
        </p:nvSpPr>
        <p:spPr>
          <a:xfrm rot="0">
            <a:off x="2187117" y="5070475"/>
            <a:ext cx="5408550" cy="587375"/>
          </a:xfrm>
          <a:prstGeom prst="rect">
            <a:avLst/>
          </a:prstGeom>
        </p:spPr>
        <p:txBody>
          <a:bodyPr anchor="t" rtlCol="false" tIns="0" lIns="0" bIns="0" rIns="0">
            <a:spAutoFit/>
          </a:bodyPr>
          <a:lstStyle/>
          <a:p>
            <a:pPr marL="755647" indent="-377824" lvl="1">
              <a:lnSpc>
                <a:spcPts val="4899"/>
              </a:lnSpc>
              <a:spcBef>
                <a:spcPct val="0"/>
              </a:spcBef>
              <a:buFont typeface="Arial"/>
              <a:buChar char="•"/>
            </a:pPr>
            <a:r>
              <a:rPr lang="en-US" sz="3499">
                <a:solidFill>
                  <a:srgbClr val="456874"/>
                </a:solidFill>
                <a:latin typeface="Noto Sans JP Medium"/>
              </a:rPr>
              <a:t>Khởi tạo bảng băm</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FAFAFA"/>
        </a:solidFill>
      </p:bgPr>
    </p:bg>
    <p:spTree>
      <p:nvGrpSpPr>
        <p:cNvPr id="1" name=""/>
        <p:cNvGrpSpPr/>
        <p:nvPr/>
      </p:nvGrpSpPr>
      <p:grpSpPr>
        <a:xfrm>
          <a:off x="0" y="0"/>
          <a:ext cx="0" cy="0"/>
          <a:chOff x="0" y="0"/>
          <a:chExt cx="0" cy="0"/>
        </a:xfrm>
      </p:grpSpPr>
      <p:sp>
        <p:nvSpPr>
          <p:cNvPr name="Freeform 2" id="2"/>
          <p:cNvSpPr/>
          <p:nvPr/>
        </p:nvSpPr>
        <p:spPr>
          <a:xfrm flipH="false" flipV="false" rot="0">
            <a:off x="10430687" y="1750580"/>
            <a:ext cx="5730779" cy="7402256"/>
          </a:xfrm>
          <a:custGeom>
            <a:avLst/>
            <a:gdLst/>
            <a:ahLst/>
            <a:cxnLst/>
            <a:rect r="r" b="b" t="t" l="l"/>
            <a:pathLst>
              <a:path h="7402256" w="5730779">
                <a:moveTo>
                  <a:pt x="0" y="0"/>
                </a:moveTo>
                <a:lnTo>
                  <a:pt x="5730779" y="0"/>
                </a:lnTo>
                <a:lnTo>
                  <a:pt x="5730779" y="7402256"/>
                </a:lnTo>
                <a:lnTo>
                  <a:pt x="0" y="7402256"/>
                </a:lnTo>
                <a:lnTo>
                  <a:pt x="0" y="0"/>
                </a:lnTo>
                <a:close/>
              </a:path>
            </a:pathLst>
          </a:custGeom>
          <a:blipFill>
            <a:blip r:embed="rId2"/>
            <a:stretch>
              <a:fillRect l="0" t="0" r="0" b="0"/>
            </a:stretch>
          </a:blipFill>
        </p:spPr>
      </p:sp>
      <p:sp>
        <p:nvSpPr>
          <p:cNvPr name="TextBox 3" id="3"/>
          <p:cNvSpPr txBox="true"/>
          <p:nvPr/>
        </p:nvSpPr>
        <p:spPr>
          <a:xfrm rot="0">
            <a:off x="1083147" y="1028700"/>
            <a:ext cx="8060853" cy="1443761"/>
          </a:xfrm>
          <a:prstGeom prst="rect">
            <a:avLst/>
          </a:prstGeom>
        </p:spPr>
        <p:txBody>
          <a:bodyPr anchor="t" rtlCol="false" tIns="0" lIns="0" bIns="0" rIns="0">
            <a:spAutoFit/>
          </a:bodyPr>
          <a:lstStyle/>
          <a:p>
            <a:pPr algn="ctr" marL="0" indent="0" lvl="0">
              <a:lnSpc>
                <a:spcPts val="5706"/>
              </a:lnSpc>
            </a:pPr>
            <a:r>
              <a:rPr lang="en-US" sz="4755">
                <a:solidFill>
                  <a:srgbClr val="456874"/>
                </a:solidFill>
                <a:latin typeface="Noto Sans JP Bold"/>
              </a:rPr>
              <a:t>3.1. Separate Chaining</a:t>
            </a:r>
          </a:p>
          <a:p>
            <a:pPr algn="ctr" marL="0" indent="0" lvl="0">
              <a:lnSpc>
                <a:spcPts val="5706"/>
              </a:lnSpc>
            </a:pPr>
          </a:p>
        </p:txBody>
      </p:sp>
      <p:sp>
        <p:nvSpPr>
          <p:cNvPr name="TextBox 4" id="4"/>
          <p:cNvSpPr txBox="true"/>
          <p:nvPr/>
        </p:nvSpPr>
        <p:spPr>
          <a:xfrm rot="0">
            <a:off x="2187117" y="5070475"/>
            <a:ext cx="5408550" cy="587375"/>
          </a:xfrm>
          <a:prstGeom prst="rect">
            <a:avLst/>
          </a:prstGeom>
        </p:spPr>
        <p:txBody>
          <a:bodyPr anchor="t" rtlCol="false" tIns="0" lIns="0" bIns="0" rIns="0">
            <a:spAutoFit/>
          </a:bodyPr>
          <a:lstStyle/>
          <a:p>
            <a:pPr marL="755647" indent="-377824" lvl="1">
              <a:lnSpc>
                <a:spcPts val="4899"/>
              </a:lnSpc>
              <a:spcBef>
                <a:spcPct val="0"/>
              </a:spcBef>
              <a:buFont typeface="Arial"/>
              <a:buChar char="•"/>
            </a:pPr>
            <a:r>
              <a:rPr lang="en-US" sz="3499">
                <a:solidFill>
                  <a:srgbClr val="456874"/>
                </a:solidFill>
                <a:latin typeface="Noto Sans JP Medium"/>
              </a:rPr>
              <a:t>Cài đặt bảng băm</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FAFAFA"/>
        </a:solidFill>
      </p:bgPr>
    </p:bg>
    <p:spTree>
      <p:nvGrpSpPr>
        <p:cNvPr id="1" name=""/>
        <p:cNvGrpSpPr/>
        <p:nvPr/>
      </p:nvGrpSpPr>
      <p:grpSpPr>
        <a:xfrm>
          <a:off x="0" y="0"/>
          <a:ext cx="0" cy="0"/>
          <a:chOff x="0" y="0"/>
          <a:chExt cx="0" cy="0"/>
        </a:xfrm>
      </p:grpSpPr>
      <p:sp>
        <p:nvSpPr>
          <p:cNvPr name="Freeform 2" id="2"/>
          <p:cNvSpPr/>
          <p:nvPr/>
        </p:nvSpPr>
        <p:spPr>
          <a:xfrm flipH="false" flipV="false" rot="0">
            <a:off x="10521429" y="1559258"/>
            <a:ext cx="5637809" cy="7666958"/>
          </a:xfrm>
          <a:custGeom>
            <a:avLst/>
            <a:gdLst/>
            <a:ahLst/>
            <a:cxnLst/>
            <a:rect r="r" b="b" t="t" l="l"/>
            <a:pathLst>
              <a:path h="7666958" w="5637809">
                <a:moveTo>
                  <a:pt x="0" y="0"/>
                </a:moveTo>
                <a:lnTo>
                  <a:pt x="5637808" y="0"/>
                </a:lnTo>
                <a:lnTo>
                  <a:pt x="5637808" y="7666959"/>
                </a:lnTo>
                <a:lnTo>
                  <a:pt x="0" y="7666959"/>
                </a:lnTo>
                <a:lnTo>
                  <a:pt x="0" y="0"/>
                </a:lnTo>
                <a:close/>
              </a:path>
            </a:pathLst>
          </a:custGeom>
          <a:blipFill>
            <a:blip r:embed="rId2"/>
            <a:stretch>
              <a:fillRect l="0" t="0" r="0" b="0"/>
            </a:stretch>
          </a:blipFill>
        </p:spPr>
      </p:sp>
      <p:sp>
        <p:nvSpPr>
          <p:cNvPr name="TextBox 3" id="3"/>
          <p:cNvSpPr txBox="true"/>
          <p:nvPr/>
        </p:nvSpPr>
        <p:spPr>
          <a:xfrm rot="0">
            <a:off x="1083147" y="1028700"/>
            <a:ext cx="8060853" cy="1443761"/>
          </a:xfrm>
          <a:prstGeom prst="rect">
            <a:avLst/>
          </a:prstGeom>
        </p:spPr>
        <p:txBody>
          <a:bodyPr anchor="t" rtlCol="false" tIns="0" lIns="0" bIns="0" rIns="0">
            <a:spAutoFit/>
          </a:bodyPr>
          <a:lstStyle/>
          <a:p>
            <a:pPr algn="ctr" marL="0" indent="0" lvl="0">
              <a:lnSpc>
                <a:spcPts val="5706"/>
              </a:lnSpc>
            </a:pPr>
            <a:r>
              <a:rPr lang="en-US" sz="4755">
                <a:solidFill>
                  <a:srgbClr val="456874"/>
                </a:solidFill>
                <a:latin typeface="Noto Sans JP Bold"/>
              </a:rPr>
              <a:t>3.2.Linear Probing:</a:t>
            </a:r>
          </a:p>
          <a:p>
            <a:pPr algn="ctr" marL="0" indent="0" lvl="0">
              <a:lnSpc>
                <a:spcPts val="5706"/>
              </a:lnSpc>
            </a:pPr>
          </a:p>
        </p:txBody>
      </p:sp>
      <p:sp>
        <p:nvSpPr>
          <p:cNvPr name="TextBox 4" id="4"/>
          <p:cNvSpPr txBox="true"/>
          <p:nvPr/>
        </p:nvSpPr>
        <p:spPr>
          <a:xfrm rot="0">
            <a:off x="2187117" y="5070475"/>
            <a:ext cx="5408550" cy="587375"/>
          </a:xfrm>
          <a:prstGeom prst="rect">
            <a:avLst/>
          </a:prstGeom>
        </p:spPr>
        <p:txBody>
          <a:bodyPr anchor="t" rtlCol="false" tIns="0" lIns="0" bIns="0" rIns="0">
            <a:spAutoFit/>
          </a:bodyPr>
          <a:lstStyle/>
          <a:p>
            <a:pPr marL="755647" indent="-377824" lvl="1">
              <a:lnSpc>
                <a:spcPts val="4899"/>
              </a:lnSpc>
              <a:spcBef>
                <a:spcPct val="0"/>
              </a:spcBef>
              <a:buFont typeface="Arial"/>
              <a:buChar char="•"/>
            </a:pPr>
            <a:r>
              <a:rPr lang="en-US" sz="3499">
                <a:solidFill>
                  <a:srgbClr val="456874"/>
                </a:solidFill>
                <a:latin typeface="Noto Sans JP Medium"/>
              </a:rPr>
              <a:t>Cài đặt bảng băm</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15000"/>
            </a:blip>
            <a:stretch>
              <a:fillRect l="0" t="-9277" r="0" b="-9277"/>
            </a:stretch>
          </a:blipFill>
        </p:spPr>
      </p:sp>
      <p:sp>
        <p:nvSpPr>
          <p:cNvPr name="TextBox 3" id="3"/>
          <p:cNvSpPr txBox="true"/>
          <p:nvPr/>
        </p:nvSpPr>
        <p:spPr>
          <a:xfrm rot="0">
            <a:off x="3031253" y="4470400"/>
            <a:ext cx="12225495" cy="1431925"/>
          </a:xfrm>
          <a:prstGeom prst="rect">
            <a:avLst/>
          </a:prstGeom>
        </p:spPr>
        <p:txBody>
          <a:bodyPr anchor="t" rtlCol="false" tIns="0" lIns="0" bIns="0" rIns="0">
            <a:spAutoFit/>
          </a:bodyPr>
          <a:lstStyle/>
          <a:p>
            <a:pPr algn="ctr" marL="0" indent="0" lvl="0">
              <a:lnSpc>
                <a:spcPts val="11000"/>
              </a:lnSpc>
            </a:pPr>
            <a:r>
              <a:rPr lang="en-US" sz="10000">
                <a:solidFill>
                  <a:srgbClr val="456874"/>
                </a:solidFill>
                <a:latin typeface="Noto Sans JP Bold"/>
              </a:rPr>
              <a:t>4. Applications</a:t>
            </a:r>
          </a:p>
        </p:txBody>
      </p:sp>
    </p:spTree>
  </p:cSld>
  <p:clrMapOvr>
    <a:masterClrMapping/>
  </p:clrMapOvr>
</p:sld>
</file>

<file path=ppt/slides/slide28.xml><?xml version="1.0" encoding="utf-8"?>
<p:sld xmlns:p="http://schemas.openxmlformats.org/presentationml/2006/main" xmlns:a="http://schemas.openxmlformats.org/drawingml/2006/main">
  <p:cSld>
    <p:bg>
      <p:bgPr>
        <a:solidFill>
          <a:srgbClr val="FAFAFA"/>
        </a:solidFill>
      </p:bgPr>
    </p:bg>
    <p:spTree>
      <p:nvGrpSpPr>
        <p:cNvPr id="1" name=""/>
        <p:cNvGrpSpPr/>
        <p:nvPr/>
      </p:nvGrpSpPr>
      <p:grpSpPr>
        <a:xfrm>
          <a:off x="0" y="0"/>
          <a:ext cx="0" cy="0"/>
          <a:chOff x="0" y="0"/>
          <a:chExt cx="0" cy="0"/>
        </a:xfrm>
      </p:grpSpPr>
      <p:sp>
        <p:nvSpPr>
          <p:cNvPr name="TextBox 2" id="2"/>
          <p:cNvSpPr txBox="true"/>
          <p:nvPr/>
        </p:nvSpPr>
        <p:spPr>
          <a:xfrm rot="0">
            <a:off x="1504745" y="2030096"/>
            <a:ext cx="14563780" cy="3714750"/>
          </a:xfrm>
          <a:prstGeom prst="rect">
            <a:avLst/>
          </a:prstGeom>
        </p:spPr>
        <p:txBody>
          <a:bodyPr anchor="t" rtlCol="false" tIns="0" lIns="0" bIns="0" rIns="0">
            <a:spAutoFit/>
          </a:bodyPr>
          <a:lstStyle/>
          <a:p>
            <a:pPr algn="just" marL="566738" indent="-283369" lvl="1">
              <a:lnSpc>
                <a:spcPts val="3675"/>
              </a:lnSpc>
              <a:buFont typeface="Arial"/>
              <a:buChar char="•"/>
            </a:pPr>
            <a:r>
              <a:rPr lang="en-US" sz="2625">
                <a:solidFill>
                  <a:srgbClr val="456874"/>
                </a:solidFill>
                <a:latin typeface="Noto Sans JP Medium"/>
              </a:rPr>
              <a:t>Với bài toán thông thường: chỉ cần sử dụng cấu trúc dữ liệu được cài đặt sẵn : map, set trong Java, C/C++</a:t>
            </a:r>
          </a:p>
          <a:p>
            <a:pPr algn="just">
              <a:lnSpc>
                <a:spcPts val="3675"/>
              </a:lnSpc>
            </a:pPr>
          </a:p>
          <a:p>
            <a:pPr algn="just" marL="566738" indent="-283369" lvl="1">
              <a:lnSpc>
                <a:spcPts val="3675"/>
              </a:lnSpc>
              <a:buFont typeface="Arial"/>
              <a:buChar char="•"/>
            </a:pPr>
            <a:r>
              <a:rPr lang="en-US" sz="2625">
                <a:solidFill>
                  <a:srgbClr val="456874"/>
                </a:solidFill>
                <a:latin typeface="Noto Sans JP Medium"/>
              </a:rPr>
              <a:t>Với bài toán đặc thù: tự viết hàm băm và xây dựng cấu trúc dữ liệu bẳng băm cho phù hợp</a:t>
            </a:r>
          </a:p>
          <a:p>
            <a:pPr algn="just">
              <a:lnSpc>
                <a:spcPts val="3675"/>
              </a:lnSpc>
            </a:pPr>
            <a:r>
              <a:rPr lang="en-US" sz="2625">
                <a:solidFill>
                  <a:srgbClr val="456874"/>
                </a:solidFill>
                <a:latin typeface="Noto Sans JP Medium"/>
              </a:rPr>
              <a:t>                 - Biểu diễn các đối tượng</a:t>
            </a:r>
          </a:p>
          <a:p>
            <a:pPr algn="just">
              <a:lnSpc>
                <a:spcPts val="3675"/>
              </a:lnSpc>
            </a:pPr>
            <a:r>
              <a:rPr lang="en-US" sz="2625">
                <a:solidFill>
                  <a:srgbClr val="456874"/>
                </a:solidFill>
                <a:latin typeface="Noto Sans JP Medium"/>
              </a:rPr>
              <a:t>                 - Lập chỉ mục CSDL</a:t>
            </a:r>
          </a:p>
          <a:p>
            <a:pPr algn="just">
              <a:lnSpc>
                <a:spcPts val="3675"/>
              </a:lnSpc>
              <a:spcBef>
                <a:spcPct val="0"/>
              </a:spcBef>
            </a:pPr>
            <a:r>
              <a:rPr lang="en-US" sz="2625">
                <a:solidFill>
                  <a:srgbClr val="456874"/>
                </a:solidFill>
                <a:latin typeface="Noto Sans JP Medium"/>
              </a:rPr>
              <a:t>                 - Thiết lập cơ chế Caches,..</a:t>
            </a:r>
          </a:p>
        </p:txBody>
      </p:sp>
    </p:spTree>
  </p:cSld>
  <p:clrMapOvr>
    <a:masterClrMapping/>
  </p:clrMapOvr>
</p:sld>
</file>

<file path=ppt/slides/slide29.xml><?xml version="1.0" encoding="utf-8"?>
<p:sld xmlns:p="http://schemas.openxmlformats.org/presentationml/2006/main" xmlns:a="http://schemas.openxmlformats.org/drawingml/2006/main">
  <p:cSld>
    <p:bg>
      <p:bgPr>
        <a:solidFill>
          <a:srgbClr val="FAFAFA"/>
        </a:solidFill>
      </p:bgPr>
    </p:bg>
    <p:spTree>
      <p:nvGrpSpPr>
        <p:cNvPr id="1" name=""/>
        <p:cNvGrpSpPr/>
        <p:nvPr/>
      </p:nvGrpSpPr>
      <p:grpSpPr>
        <a:xfrm>
          <a:off x="0" y="0"/>
          <a:ext cx="0" cy="0"/>
          <a:chOff x="0" y="0"/>
          <a:chExt cx="0" cy="0"/>
        </a:xfrm>
      </p:grpSpPr>
      <p:sp>
        <p:nvSpPr>
          <p:cNvPr name="TextBox 2" id="2"/>
          <p:cNvSpPr txBox="true"/>
          <p:nvPr/>
        </p:nvSpPr>
        <p:spPr>
          <a:xfrm rot="0">
            <a:off x="1504745" y="1307092"/>
            <a:ext cx="14563780" cy="929007"/>
          </a:xfrm>
          <a:prstGeom prst="rect">
            <a:avLst/>
          </a:prstGeom>
        </p:spPr>
        <p:txBody>
          <a:bodyPr anchor="t" rtlCol="false" tIns="0" lIns="0" bIns="0" rIns="0">
            <a:spAutoFit/>
          </a:bodyPr>
          <a:lstStyle/>
          <a:p>
            <a:pPr algn="ctr">
              <a:lnSpc>
                <a:spcPts val="7594"/>
              </a:lnSpc>
              <a:spcBef>
                <a:spcPct val="0"/>
              </a:spcBef>
            </a:pPr>
            <a:r>
              <a:rPr lang="en-US" sz="5424">
                <a:solidFill>
                  <a:srgbClr val="456874"/>
                </a:solidFill>
                <a:latin typeface="Noto Sans JP Medium"/>
              </a:rPr>
              <a:t>TÀI LIỆU THAM KHẢO</a:t>
            </a:r>
          </a:p>
        </p:txBody>
      </p:sp>
      <p:sp>
        <p:nvSpPr>
          <p:cNvPr name="TextBox 3" id="3"/>
          <p:cNvSpPr txBox="true"/>
          <p:nvPr/>
        </p:nvSpPr>
        <p:spPr>
          <a:xfrm rot="0">
            <a:off x="1504745" y="3580447"/>
            <a:ext cx="14563780" cy="3068955"/>
          </a:xfrm>
          <a:prstGeom prst="rect">
            <a:avLst/>
          </a:prstGeom>
        </p:spPr>
        <p:txBody>
          <a:bodyPr anchor="t" rtlCol="false" tIns="0" lIns="0" bIns="0" rIns="0">
            <a:spAutoFit/>
          </a:bodyPr>
          <a:lstStyle/>
          <a:p>
            <a:pPr algn="just" marL="631506" indent="-315753" lvl="1">
              <a:lnSpc>
                <a:spcPts val="4094"/>
              </a:lnSpc>
              <a:buFont typeface="Arial"/>
              <a:buChar char="•"/>
            </a:pPr>
            <a:r>
              <a:rPr lang="en-US" sz="2924">
                <a:solidFill>
                  <a:srgbClr val="456874"/>
                </a:solidFill>
                <a:latin typeface="Noto Sans JP Medium"/>
              </a:rPr>
              <a:t> Goodrich, M. T., Tamassia, R., &amp; Goldwasser, M. H. (2014). Data structures and Algorithms in Java. John Wiley &amp; Sons.</a:t>
            </a:r>
          </a:p>
          <a:p>
            <a:pPr algn="just" marL="631506" indent="-315753" lvl="1">
              <a:lnSpc>
                <a:spcPts val="4094"/>
              </a:lnSpc>
              <a:buFont typeface="Arial"/>
              <a:buChar char="•"/>
            </a:pPr>
            <a:r>
              <a:rPr lang="en-US" sz="2924">
                <a:solidFill>
                  <a:srgbClr val="456874"/>
                </a:solidFill>
                <a:latin typeface="Noto Sans JP Medium"/>
              </a:rPr>
              <a:t> Cormen, T. H., Leiserson, C. E., Rivest, R. L., &amp; Stein, C. (2001). Introduction to algorithms. MIT Press. </a:t>
            </a:r>
          </a:p>
          <a:p>
            <a:pPr algn="just" marL="631506" indent="-315753" lvl="1">
              <a:lnSpc>
                <a:spcPts val="4094"/>
              </a:lnSpc>
              <a:buFont typeface="Arial"/>
              <a:buChar char="•"/>
            </a:pPr>
            <a:r>
              <a:rPr lang="en-US" sz="2924">
                <a:solidFill>
                  <a:srgbClr val="456874"/>
                </a:solidFill>
                <a:latin typeface="Noto Sans JP Medium"/>
              </a:rPr>
              <a:t> Sedgewick, R., &amp; Wayne, K. (2011). Algorithms. Addison-Wesley Professional.</a:t>
            </a:r>
          </a:p>
          <a:p>
            <a:pPr algn="just" marL="631506" indent="-315753" lvl="1">
              <a:lnSpc>
                <a:spcPts val="4094"/>
              </a:lnSpc>
              <a:spcBef>
                <a:spcPct val="0"/>
              </a:spcBef>
              <a:buFont typeface="Arial"/>
              <a:buChar char="•"/>
            </a:pPr>
            <a:r>
              <a:rPr lang="en-US" sz="2924">
                <a:solidFill>
                  <a:srgbClr val="456874"/>
                </a:solidFill>
                <a:latin typeface="Noto Sans JP Medium"/>
              </a:rPr>
              <a:t> Code: https://algs4.cs.princeton.edu/34hash/</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15000"/>
            </a:blip>
            <a:stretch>
              <a:fillRect l="0" t="-9277" r="0" b="-9277"/>
            </a:stretch>
          </a:blipFill>
        </p:spPr>
      </p:sp>
      <p:sp>
        <p:nvSpPr>
          <p:cNvPr name="TextBox 3" id="3"/>
          <p:cNvSpPr txBox="true"/>
          <p:nvPr/>
        </p:nvSpPr>
        <p:spPr>
          <a:xfrm rot="0">
            <a:off x="3031253" y="3784600"/>
            <a:ext cx="12225495" cy="2813050"/>
          </a:xfrm>
          <a:prstGeom prst="rect">
            <a:avLst/>
          </a:prstGeom>
        </p:spPr>
        <p:txBody>
          <a:bodyPr anchor="t" rtlCol="false" tIns="0" lIns="0" bIns="0" rIns="0">
            <a:spAutoFit/>
          </a:bodyPr>
          <a:lstStyle/>
          <a:p>
            <a:pPr algn="ctr">
              <a:lnSpc>
                <a:spcPts val="10999"/>
              </a:lnSpc>
            </a:pPr>
            <a:r>
              <a:rPr lang="en-US" sz="9999">
                <a:solidFill>
                  <a:srgbClr val="456874"/>
                </a:solidFill>
                <a:latin typeface="Noto Sans JP Bold"/>
              </a:rPr>
              <a:t>1.Hashing</a:t>
            </a:r>
          </a:p>
          <a:p>
            <a:pPr algn="ctr">
              <a:lnSpc>
                <a:spcPts val="11000"/>
              </a:lnSpc>
            </a:pPr>
            <a:r>
              <a:rPr lang="en-US" sz="10000">
                <a:solidFill>
                  <a:srgbClr val="456874"/>
                </a:solidFill>
                <a:latin typeface="Noto Sans JP Bold"/>
              </a:rPr>
              <a:t>-Kỹ Thuật Băm</a:t>
            </a:r>
          </a:p>
        </p:txBody>
      </p:sp>
    </p:spTree>
  </p:cSld>
  <p:clrMapOvr>
    <a:masterClrMapping/>
  </p:clrMapOvr>
</p:sld>
</file>

<file path=ppt/slides/slide30.xml><?xml version="1.0" encoding="utf-8"?>
<p:sld xmlns:p="http://schemas.openxmlformats.org/presentationml/2006/main" xmlns:a="http://schemas.openxmlformats.org/drawingml/2006/main">
  <p:cSld>
    <p:bg>
      <p:bgPr>
        <a:solidFill>
          <a:srgbClr val="A0C6D4"/>
        </a:solidFill>
      </p:bgPr>
    </p:bg>
    <p:spTree>
      <p:nvGrpSpPr>
        <p:cNvPr id="1" name=""/>
        <p:cNvGrpSpPr/>
        <p:nvPr/>
      </p:nvGrpSpPr>
      <p:grpSpPr>
        <a:xfrm>
          <a:off x="0" y="0"/>
          <a:ext cx="0" cy="0"/>
          <a:chOff x="0" y="0"/>
          <a:chExt cx="0" cy="0"/>
        </a:xfrm>
      </p:grpSpPr>
      <p:sp>
        <p:nvSpPr>
          <p:cNvPr name="TextBox 2" id="2"/>
          <p:cNvSpPr txBox="true"/>
          <p:nvPr/>
        </p:nvSpPr>
        <p:spPr>
          <a:xfrm rot="0">
            <a:off x="1299861" y="2734799"/>
            <a:ext cx="15688279" cy="5538470"/>
          </a:xfrm>
          <a:prstGeom prst="rect">
            <a:avLst/>
          </a:prstGeom>
        </p:spPr>
        <p:txBody>
          <a:bodyPr anchor="t" rtlCol="false" tIns="0" lIns="0" bIns="0" rIns="0">
            <a:spAutoFit/>
          </a:bodyPr>
          <a:lstStyle/>
          <a:p>
            <a:pPr algn="ctr">
              <a:lnSpc>
                <a:spcPts val="14410"/>
              </a:lnSpc>
            </a:pPr>
            <a:r>
              <a:rPr lang="en-US" sz="13100">
                <a:solidFill>
                  <a:srgbClr val="FFFFFF"/>
                </a:solidFill>
                <a:latin typeface="Noto Sans JP Bold"/>
              </a:rPr>
              <a:t>Thanks for your attention</a:t>
            </a:r>
          </a:p>
          <a:p>
            <a:pPr algn="ctr">
              <a:lnSpc>
                <a:spcPts val="14410"/>
              </a:lnSpc>
            </a:pPr>
          </a:p>
        </p:txBody>
      </p:sp>
    </p:spTree>
  </p:cSld>
  <p:clrMapOvr>
    <a:masterClrMapping/>
  </p:clrMapOvr>
</p:sld>
</file>

<file path=ppt/slides/slide31.xml><?xml version="1.0" encoding="utf-8"?>
<p:sld xmlns:p="http://schemas.openxmlformats.org/presentationml/2006/main" xmlns:a="http://schemas.openxmlformats.org/drawingml/2006/main">
  <p:cSld>
    <p:bg>
      <p:bgPr>
        <a:solidFill>
          <a:srgbClr val="FAFAFA"/>
        </a:solidFill>
      </p:bgPr>
    </p:bg>
    <p:spTree>
      <p:nvGrpSpPr>
        <p:cNvPr id="1" name=""/>
        <p:cNvGrpSpPr/>
        <p:nvPr/>
      </p:nvGrpSpPr>
      <p:grpSpPr>
        <a:xfrm>
          <a:off x="0" y="0"/>
          <a:ext cx="0" cy="0"/>
          <a:chOff x="0" y="0"/>
          <a:chExt cx="0" cy="0"/>
        </a:xfrm>
      </p:grpSpPr>
    </p:spTree>
  </p:cSld>
  <p:clrMapOvr>
    <a:masterClrMapping/>
  </p:clrMapOvr>
</p:sld>
</file>

<file path=ppt/slides/slide4.xml><?xml version="1.0" encoding="utf-8"?>
<p:sld xmlns:p="http://schemas.openxmlformats.org/presentationml/2006/main" xmlns:a="http://schemas.openxmlformats.org/drawingml/2006/main">
  <p:cSld>
    <p:bg>
      <p:bgPr>
        <a:solidFill>
          <a:srgbClr val="FAFAFA"/>
        </a:solidFill>
      </p:bgPr>
    </p:bg>
    <p:spTree>
      <p:nvGrpSpPr>
        <p:cNvPr id="1" name=""/>
        <p:cNvGrpSpPr/>
        <p:nvPr/>
      </p:nvGrpSpPr>
      <p:grpSpPr>
        <a:xfrm>
          <a:off x="0" y="0"/>
          <a:ext cx="0" cy="0"/>
          <a:chOff x="0" y="0"/>
          <a:chExt cx="0" cy="0"/>
        </a:xfrm>
      </p:grpSpPr>
      <p:sp>
        <p:nvSpPr>
          <p:cNvPr name="TextBox 2" id="2"/>
          <p:cNvSpPr txBox="true"/>
          <p:nvPr/>
        </p:nvSpPr>
        <p:spPr>
          <a:xfrm rot="0">
            <a:off x="2077114" y="1038225"/>
            <a:ext cx="13422789" cy="962025"/>
          </a:xfrm>
          <a:prstGeom prst="rect">
            <a:avLst/>
          </a:prstGeom>
        </p:spPr>
        <p:txBody>
          <a:bodyPr anchor="t" rtlCol="false" tIns="0" lIns="0" bIns="0" rIns="0">
            <a:spAutoFit/>
          </a:bodyPr>
          <a:lstStyle/>
          <a:p>
            <a:pPr marL="0" indent="0" lvl="0">
              <a:lnSpc>
                <a:spcPts val="7680"/>
              </a:lnSpc>
            </a:pPr>
            <a:r>
              <a:rPr lang="en-US" sz="6400">
                <a:solidFill>
                  <a:srgbClr val="456874"/>
                </a:solidFill>
                <a:latin typeface="Noto Sans JP Bold"/>
              </a:rPr>
              <a:t>1.1. Băm là gì?</a:t>
            </a:r>
          </a:p>
        </p:txBody>
      </p:sp>
      <p:sp>
        <p:nvSpPr>
          <p:cNvPr name="TextBox 3" id="3"/>
          <p:cNvSpPr txBox="true"/>
          <p:nvPr/>
        </p:nvSpPr>
        <p:spPr>
          <a:xfrm rot="0">
            <a:off x="3054715" y="2674444"/>
            <a:ext cx="12200789" cy="1057275"/>
          </a:xfrm>
          <a:prstGeom prst="rect">
            <a:avLst/>
          </a:prstGeom>
        </p:spPr>
        <p:txBody>
          <a:bodyPr anchor="t" rtlCol="false" tIns="0" lIns="0" bIns="0" rIns="0">
            <a:spAutoFit/>
          </a:bodyPr>
          <a:lstStyle/>
          <a:p>
            <a:pPr marL="0" indent="0" lvl="0">
              <a:lnSpc>
                <a:spcPts val="4200"/>
              </a:lnSpc>
              <a:spcBef>
                <a:spcPct val="0"/>
              </a:spcBef>
            </a:pPr>
            <a:r>
              <a:rPr lang="en-US" sz="3000">
                <a:solidFill>
                  <a:srgbClr val="456874"/>
                </a:solidFill>
                <a:latin typeface="Noto Sans JP Medium"/>
              </a:rPr>
              <a:t>Băm (Hashing): là phương pháp chuyển đổi, lưu trữ dữ liệu thành    các trị số để dễ thao tác.</a:t>
            </a:r>
          </a:p>
        </p:txBody>
      </p:sp>
      <p:sp>
        <p:nvSpPr>
          <p:cNvPr name="TextBox 4" id="4"/>
          <p:cNvSpPr txBox="true"/>
          <p:nvPr/>
        </p:nvSpPr>
        <p:spPr>
          <a:xfrm rot="0">
            <a:off x="3054715" y="4581525"/>
            <a:ext cx="11823079" cy="1057275"/>
          </a:xfrm>
          <a:prstGeom prst="rect">
            <a:avLst/>
          </a:prstGeom>
        </p:spPr>
        <p:txBody>
          <a:bodyPr anchor="t" rtlCol="false" tIns="0" lIns="0" bIns="0" rIns="0">
            <a:spAutoFit/>
          </a:bodyPr>
          <a:lstStyle/>
          <a:p>
            <a:pPr marL="0" indent="0" lvl="0">
              <a:lnSpc>
                <a:spcPts val="4200"/>
              </a:lnSpc>
              <a:spcBef>
                <a:spcPct val="0"/>
              </a:spcBef>
            </a:pPr>
            <a:r>
              <a:rPr lang="en-US" sz="3000">
                <a:solidFill>
                  <a:srgbClr val="456874"/>
                </a:solidFill>
                <a:latin typeface="Noto Sans JP Medium"/>
              </a:rPr>
              <a:t>Ví dụ: Thông tin của mỗi sinh viên có thể được truy xuất, lưu trữ thông qua 1 mã sinh viên khác nhau</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AFAFA"/>
        </a:solidFill>
      </p:bgPr>
    </p:bg>
    <p:spTree>
      <p:nvGrpSpPr>
        <p:cNvPr id="1" name=""/>
        <p:cNvGrpSpPr/>
        <p:nvPr/>
      </p:nvGrpSpPr>
      <p:grpSpPr>
        <a:xfrm>
          <a:off x="0" y="0"/>
          <a:ext cx="0" cy="0"/>
          <a:chOff x="0" y="0"/>
          <a:chExt cx="0" cy="0"/>
        </a:xfrm>
      </p:grpSpPr>
      <p:grpSp>
        <p:nvGrpSpPr>
          <p:cNvPr name="Group 2" id="2"/>
          <p:cNvGrpSpPr/>
          <p:nvPr/>
        </p:nvGrpSpPr>
        <p:grpSpPr>
          <a:xfrm rot="0">
            <a:off x="0" y="-2085395"/>
            <a:ext cx="9144000" cy="14554200"/>
            <a:chOff x="0" y="0"/>
            <a:chExt cx="3093156" cy="4923273"/>
          </a:xfrm>
        </p:grpSpPr>
        <p:sp>
          <p:nvSpPr>
            <p:cNvPr name="Freeform 3" id="3"/>
            <p:cNvSpPr/>
            <p:nvPr/>
          </p:nvSpPr>
          <p:spPr>
            <a:xfrm flipH="false" flipV="false" rot="0">
              <a:off x="0" y="0"/>
              <a:ext cx="3093156" cy="4923272"/>
            </a:xfrm>
            <a:custGeom>
              <a:avLst/>
              <a:gdLst/>
              <a:ahLst/>
              <a:cxnLst/>
              <a:rect r="r" b="b" t="t" l="l"/>
              <a:pathLst>
                <a:path h="4923272" w="3093156">
                  <a:moveTo>
                    <a:pt x="0" y="0"/>
                  </a:moveTo>
                  <a:lnTo>
                    <a:pt x="3093156" y="0"/>
                  </a:lnTo>
                  <a:lnTo>
                    <a:pt x="3093156" y="4923272"/>
                  </a:lnTo>
                  <a:lnTo>
                    <a:pt x="0" y="4923272"/>
                  </a:lnTo>
                  <a:close/>
                </a:path>
              </a:pathLst>
            </a:custGeom>
            <a:solidFill>
              <a:srgbClr val="A0C6D4"/>
            </a:solidFill>
          </p:spPr>
        </p:sp>
      </p:grpSp>
      <p:sp>
        <p:nvSpPr>
          <p:cNvPr name="Freeform 4" id="4"/>
          <p:cNvSpPr/>
          <p:nvPr/>
        </p:nvSpPr>
        <p:spPr>
          <a:xfrm flipH="false" flipV="false" rot="0">
            <a:off x="-8457622" y="7540350"/>
            <a:ext cx="17601622" cy="3957381"/>
          </a:xfrm>
          <a:custGeom>
            <a:avLst/>
            <a:gdLst/>
            <a:ahLst/>
            <a:cxnLst/>
            <a:rect r="r" b="b" t="t" l="l"/>
            <a:pathLst>
              <a:path h="3957381" w="17601622">
                <a:moveTo>
                  <a:pt x="0" y="0"/>
                </a:moveTo>
                <a:lnTo>
                  <a:pt x="17601622" y="0"/>
                </a:lnTo>
                <a:lnTo>
                  <a:pt x="17601622" y="3957381"/>
                </a:lnTo>
                <a:lnTo>
                  <a:pt x="0" y="3957381"/>
                </a:lnTo>
                <a:lnTo>
                  <a:pt x="0" y="0"/>
                </a:lnTo>
                <a:close/>
              </a:path>
            </a:pathLst>
          </a:custGeom>
          <a:blipFill>
            <a:blip r:embed="rId2">
              <a:alphaModFix amt="9999"/>
              <a:extLst>
                <a:ext uri="{96DAC541-7B7A-43D3-8B79-37D633B846F1}">
                  <asvg:svgBlip xmlns:asvg="http://schemas.microsoft.com/office/drawing/2016/SVG/main" r:embed="rId3"/>
                </a:ext>
              </a:extLst>
            </a:blip>
            <a:stretch>
              <a:fillRect l="0" t="-133" r="-133" b="0"/>
            </a:stretch>
          </a:blipFill>
        </p:spPr>
      </p:sp>
      <p:grpSp>
        <p:nvGrpSpPr>
          <p:cNvPr name="Group 5" id="5"/>
          <p:cNvGrpSpPr/>
          <p:nvPr/>
        </p:nvGrpSpPr>
        <p:grpSpPr>
          <a:xfrm rot="0">
            <a:off x="667849" y="1028700"/>
            <a:ext cx="7910793" cy="2828292"/>
            <a:chOff x="0" y="0"/>
            <a:chExt cx="10547724" cy="3771056"/>
          </a:xfrm>
        </p:grpSpPr>
        <p:sp>
          <p:nvSpPr>
            <p:cNvPr name="TextBox 6" id="6"/>
            <p:cNvSpPr txBox="true"/>
            <p:nvPr/>
          </p:nvSpPr>
          <p:spPr>
            <a:xfrm rot="0">
              <a:off x="0" y="9525"/>
              <a:ext cx="10547724" cy="1285875"/>
            </a:xfrm>
            <a:prstGeom prst="rect">
              <a:avLst/>
            </a:prstGeom>
          </p:spPr>
          <p:txBody>
            <a:bodyPr anchor="t" rtlCol="false" tIns="0" lIns="0" bIns="0" rIns="0">
              <a:spAutoFit/>
            </a:bodyPr>
            <a:lstStyle/>
            <a:p>
              <a:pPr marL="0" indent="0" lvl="0">
                <a:lnSpc>
                  <a:spcPts val="7679"/>
                </a:lnSpc>
              </a:pPr>
              <a:r>
                <a:rPr lang="en-US" sz="6399">
                  <a:solidFill>
                    <a:srgbClr val="FAFAFA"/>
                  </a:solidFill>
                  <a:latin typeface="Noto Sans JP Bold"/>
                </a:rPr>
                <a:t>1.2</a:t>
              </a:r>
              <a:r>
                <a:rPr lang="en-US" sz="6399">
                  <a:solidFill>
                    <a:srgbClr val="FAFAFA"/>
                  </a:solidFill>
                  <a:latin typeface="Noto Sans JP Bold"/>
                </a:rPr>
                <a:t>. Cơ chế:</a:t>
              </a:r>
            </a:p>
          </p:txBody>
        </p:sp>
        <p:sp>
          <p:nvSpPr>
            <p:cNvPr name="TextBox 7" id="7"/>
            <p:cNvSpPr txBox="true"/>
            <p:nvPr/>
          </p:nvSpPr>
          <p:spPr>
            <a:xfrm rot="0">
              <a:off x="0" y="1516266"/>
              <a:ext cx="10547724" cy="2254790"/>
            </a:xfrm>
            <a:prstGeom prst="rect">
              <a:avLst/>
            </a:prstGeom>
          </p:spPr>
          <p:txBody>
            <a:bodyPr anchor="t" rtlCol="false" tIns="0" lIns="0" bIns="0" rIns="0">
              <a:spAutoFit/>
            </a:bodyPr>
            <a:lstStyle/>
            <a:p>
              <a:pPr marL="0" indent="0" lvl="0">
                <a:lnSpc>
                  <a:spcPts val="4577"/>
                </a:lnSpc>
              </a:pPr>
              <a:r>
                <a:rPr lang="en-US" sz="3051">
                  <a:solidFill>
                    <a:srgbClr val="FAFAFA"/>
                  </a:solidFill>
                  <a:latin typeface="Noto Sans JP"/>
                </a:rPr>
                <a:t>Giả sử cần lưu trữ một đối tượng, ta gán cho nó 1 khóa (key) để dễ dàng tìm kiếm (dạng &lt;key, value&gt;)</a:t>
              </a:r>
            </a:p>
          </p:txBody>
        </p:sp>
      </p:grpSp>
      <p:sp>
        <p:nvSpPr>
          <p:cNvPr name="TextBox 8" id="8"/>
          <p:cNvSpPr txBox="true"/>
          <p:nvPr/>
        </p:nvSpPr>
        <p:spPr>
          <a:xfrm rot="0">
            <a:off x="9801203" y="4043930"/>
            <a:ext cx="7693456" cy="1318492"/>
          </a:xfrm>
          <a:prstGeom prst="rect">
            <a:avLst/>
          </a:prstGeom>
        </p:spPr>
        <p:txBody>
          <a:bodyPr anchor="t" rtlCol="false" tIns="0" lIns="0" bIns="0" rIns="0">
            <a:spAutoFit/>
          </a:bodyPr>
          <a:lstStyle/>
          <a:p>
            <a:pPr>
              <a:lnSpc>
                <a:spcPts val="5207"/>
              </a:lnSpc>
            </a:pPr>
            <a:r>
              <a:rPr lang="en-US" sz="4005">
                <a:solidFill>
                  <a:srgbClr val="A0C6D4"/>
                </a:solidFill>
                <a:latin typeface="Noto Sans JP Bold"/>
              </a:rPr>
              <a:t>01: Sử dụng dạng mảng (array) để lưu trữ </a:t>
            </a:r>
          </a:p>
        </p:txBody>
      </p:sp>
      <p:sp>
        <p:nvSpPr>
          <p:cNvPr name="TextBox 9" id="9"/>
          <p:cNvSpPr txBox="true"/>
          <p:nvPr/>
        </p:nvSpPr>
        <p:spPr>
          <a:xfrm rot="0">
            <a:off x="9941424" y="6292905"/>
            <a:ext cx="7413013" cy="2466316"/>
          </a:xfrm>
          <a:prstGeom prst="rect">
            <a:avLst/>
          </a:prstGeom>
        </p:spPr>
        <p:txBody>
          <a:bodyPr anchor="t" rtlCol="false" tIns="0" lIns="0" bIns="0" rIns="0">
            <a:spAutoFit/>
          </a:bodyPr>
          <a:lstStyle/>
          <a:p>
            <a:pPr marL="658900" indent="-329450" lvl="1">
              <a:lnSpc>
                <a:spcPts val="3967"/>
              </a:lnSpc>
              <a:buFont typeface="Arial"/>
              <a:buChar char="•"/>
            </a:pPr>
            <a:r>
              <a:rPr lang="en-US" sz="3051">
                <a:solidFill>
                  <a:srgbClr val="000000"/>
                </a:solidFill>
                <a:latin typeface="Noto Sans JP"/>
              </a:rPr>
              <a:t>                  </a:t>
            </a:r>
            <a:r>
              <a:rPr lang="en-US" sz="3051">
                <a:solidFill>
                  <a:srgbClr val="000000"/>
                </a:solidFill>
                <a:latin typeface="Noto Sans JP"/>
              </a:rPr>
              <a:t>i = key</a:t>
            </a:r>
          </a:p>
          <a:p>
            <a:pPr marL="658900" indent="-329450" lvl="1">
              <a:lnSpc>
                <a:spcPts val="3967"/>
              </a:lnSpc>
              <a:buFont typeface="Arial"/>
              <a:buChar char="•"/>
            </a:pPr>
            <a:r>
              <a:rPr lang="en-US" sz="3051">
                <a:solidFill>
                  <a:srgbClr val="000000"/>
                </a:solidFill>
                <a:latin typeface="Noto Sans JP"/>
              </a:rPr>
              <a:t>                  a[i] = value</a:t>
            </a:r>
          </a:p>
          <a:p>
            <a:pPr marL="0" indent="0" lvl="0">
              <a:lnSpc>
                <a:spcPts val="3967"/>
              </a:lnSpc>
            </a:pPr>
            <a:r>
              <a:rPr lang="en-US" sz="3051">
                <a:solidFill>
                  <a:srgbClr val="000000"/>
                </a:solidFill>
                <a:latin typeface="Noto Sans JP"/>
              </a:rPr>
              <a:t>        =&gt; Không hiệu quả khi key quá lớn </a:t>
            </a:r>
          </a:p>
          <a:p>
            <a:pPr marL="0" indent="0" lvl="0">
              <a:lnSpc>
                <a:spcPts val="3967"/>
              </a:lnSpc>
            </a:pPr>
            <a:r>
              <a:rPr lang="en-US" sz="3051">
                <a:solidFill>
                  <a:srgbClr val="000000"/>
                </a:solidFill>
                <a:latin typeface="Noto Sans JP"/>
              </a:rPr>
              <a:t>              và giá trị của key không phải là 1 </a:t>
            </a:r>
          </a:p>
          <a:p>
            <a:pPr marL="0" indent="0" lvl="0">
              <a:lnSpc>
                <a:spcPts val="3967"/>
              </a:lnSpc>
            </a:pPr>
            <a:r>
              <a:rPr lang="en-US" sz="3051">
                <a:solidFill>
                  <a:srgbClr val="000000"/>
                </a:solidFill>
                <a:latin typeface="Noto Sans JP"/>
              </a:rPr>
              <a:t>              dãy số nguyên liên tục            </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AFAFA"/>
        </a:solidFill>
      </p:bgPr>
    </p:bg>
    <p:spTree>
      <p:nvGrpSpPr>
        <p:cNvPr id="1" name=""/>
        <p:cNvGrpSpPr/>
        <p:nvPr/>
      </p:nvGrpSpPr>
      <p:grpSpPr>
        <a:xfrm>
          <a:off x="0" y="0"/>
          <a:ext cx="0" cy="0"/>
          <a:chOff x="0" y="0"/>
          <a:chExt cx="0" cy="0"/>
        </a:xfrm>
      </p:grpSpPr>
      <p:sp>
        <p:nvSpPr>
          <p:cNvPr name="Freeform 2" id="2" descr="Abstract Halftone Elements"/>
          <p:cNvSpPr/>
          <p:nvPr/>
        </p:nvSpPr>
        <p:spPr>
          <a:xfrm flipH="false" flipV="false" rot="0">
            <a:off x="-8457622" y="7540350"/>
            <a:ext cx="17601622" cy="3957381"/>
          </a:xfrm>
          <a:custGeom>
            <a:avLst/>
            <a:gdLst/>
            <a:ahLst/>
            <a:cxnLst/>
            <a:rect r="r" b="b" t="t" l="l"/>
            <a:pathLst>
              <a:path h="3957381" w="17601622">
                <a:moveTo>
                  <a:pt x="0" y="0"/>
                </a:moveTo>
                <a:lnTo>
                  <a:pt x="17601622" y="0"/>
                </a:lnTo>
                <a:lnTo>
                  <a:pt x="17601622" y="3957381"/>
                </a:lnTo>
                <a:lnTo>
                  <a:pt x="0" y="3957381"/>
                </a:lnTo>
                <a:lnTo>
                  <a:pt x="0" y="0"/>
                </a:lnTo>
                <a:close/>
              </a:path>
            </a:pathLst>
          </a:custGeom>
          <a:blipFill>
            <a:blip r:embed="rId2">
              <a:alphaModFix amt="9999"/>
              <a:extLst>
                <a:ext uri="{96DAC541-7B7A-43D3-8B79-37D633B846F1}">
                  <asvg:svgBlip xmlns:asvg="http://schemas.microsoft.com/office/drawing/2016/SVG/main" r:embed="rId3"/>
                </a:ext>
              </a:extLst>
            </a:blip>
            <a:stretch>
              <a:fillRect l="0" t="-133" r="-133" b="0"/>
            </a:stretch>
          </a:blipFill>
        </p:spPr>
      </p:sp>
      <p:sp>
        <p:nvSpPr>
          <p:cNvPr name="Freeform 3" id="3"/>
          <p:cNvSpPr/>
          <p:nvPr/>
        </p:nvSpPr>
        <p:spPr>
          <a:xfrm flipH="false" flipV="false" rot="0">
            <a:off x="4880862" y="4690849"/>
            <a:ext cx="7392231" cy="4828191"/>
          </a:xfrm>
          <a:custGeom>
            <a:avLst/>
            <a:gdLst/>
            <a:ahLst/>
            <a:cxnLst/>
            <a:rect r="r" b="b" t="t" l="l"/>
            <a:pathLst>
              <a:path h="4828191" w="7392231">
                <a:moveTo>
                  <a:pt x="0" y="0"/>
                </a:moveTo>
                <a:lnTo>
                  <a:pt x="7392231" y="0"/>
                </a:lnTo>
                <a:lnTo>
                  <a:pt x="7392231" y="4828191"/>
                </a:lnTo>
                <a:lnTo>
                  <a:pt x="0" y="4828191"/>
                </a:lnTo>
                <a:lnTo>
                  <a:pt x="0" y="0"/>
                </a:lnTo>
                <a:close/>
              </a:path>
            </a:pathLst>
          </a:custGeom>
          <a:blipFill>
            <a:blip r:embed="rId4"/>
            <a:stretch>
              <a:fillRect l="0" t="0" r="0" b="0"/>
            </a:stretch>
          </a:blipFill>
        </p:spPr>
      </p:sp>
      <p:sp>
        <p:nvSpPr>
          <p:cNvPr name="TextBox 4" id="4"/>
          <p:cNvSpPr txBox="true"/>
          <p:nvPr/>
        </p:nvSpPr>
        <p:spPr>
          <a:xfrm rot="0">
            <a:off x="2152490" y="2062364"/>
            <a:ext cx="14809268" cy="1884044"/>
          </a:xfrm>
          <a:prstGeom prst="rect">
            <a:avLst/>
          </a:prstGeom>
        </p:spPr>
        <p:txBody>
          <a:bodyPr anchor="t" rtlCol="false" tIns="0" lIns="0" bIns="0" rIns="0">
            <a:spAutoFit/>
          </a:bodyPr>
          <a:lstStyle/>
          <a:p>
            <a:pPr>
              <a:lnSpc>
                <a:spcPts val="3780"/>
              </a:lnSpc>
            </a:pPr>
            <a:r>
              <a:rPr lang="en-US" sz="2700">
                <a:solidFill>
                  <a:srgbClr val="456874"/>
                </a:solidFill>
                <a:latin typeface="Noto Sans JP Bold"/>
              </a:rPr>
              <a:t>- Sử dụng hàm băm (Hash function):</a:t>
            </a:r>
          </a:p>
          <a:p>
            <a:pPr algn="l" marL="582936" indent="-291468" lvl="1">
              <a:lnSpc>
                <a:spcPts val="3780"/>
              </a:lnSpc>
              <a:spcBef>
                <a:spcPct val="0"/>
              </a:spcBef>
              <a:buFont typeface="Arial"/>
              <a:buChar char="•"/>
            </a:pPr>
            <a:r>
              <a:rPr lang="en-US" sz="2700" strike="noStrike" u="none">
                <a:solidFill>
                  <a:srgbClr val="456874"/>
                </a:solidFill>
                <a:latin typeface="Noto Sans JP Bold"/>
              </a:rPr>
              <a:t>Chuyển đổi giá trị của key thành giá trị nguyên (hash code).</a:t>
            </a:r>
          </a:p>
          <a:p>
            <a:pPr algn="l" marL="582936" indent="-291468" lvl="1">
              <a:lnSpc>
                <a:spcPts val="3780"/>
              </a:lnSpc>
              <a:spcBef>
                <a:spcPct val="0"/>
              </a:spcBef>
              <a:buFont typeface="Arial"/>
              <a:buChar char="•"/>
            </a:pPr>
            <a:r>
              <a:rPr lang="en-US" sz="2700" strike="noStrike" u="none">
                <a:solidFill>
                  <a:srgbClr val="456874"/>
                </a:solidFill>
                <a:latin typeface="Noto Sans JP Bold"/>
              </a:rPr>
              <a:t>Nén giá trị nguyên đó thành 1 số trong phạm vi [0, N - 1] (compression function). </a:t>
            </a:r>
          </a:p>
          <a:p>
            <a:pPr algn="l">
              <a:lnSpc>
                <a:spcPts val="3780"/>
              </a:lnSpc>
              <a:spcBef>
                <a:spcPct val="0"/>
              </a:spcBef>
            </a:pPr>
            <a:r>
              <a:rPr lang="en-US" sz="2700" strike="noStrike" u="none">
                <a:solidFill>
                  <a:srgbClr val="456874"/>
                </a:solidFill>
                <a:latin typeface="Noto Sans JP Bold"/>
              </a:rPr>
              <a:t>(Trong đó N là kích thước của mảng/bảng cần tạo.)</a:t>
            </a:r>
          </a:p>
        </p:txBody>
      </p:sp>
      <p:grpSp>
        <p:nvGrpSpPr>
          <p:cNvPr name="Group 5" id="5"/>
          <p:cNvGrpSpPr/>
          <p:nvPr/>
        </p:nvGrpSpPr>
        <p:grpSpPr>
          <a:xfrm rot="0">
            <a:off x="1384191" y="0"/>
            <a:ext cx="10649148" cy="2953260"/>
            <a:chOff x="0" y="0"/>
            <a:chExt cx="14198864" cy="3937680"/>
          </a:xfrm>
        </p:grpSpPr>
        <p:sp>
          <p:nvSpPr>
            <p:cNvPr name="TextBox 6" id="6"/>
            <p:cNvSpPr txBox="true"/>
            <p:nvPr/>
          </p:nvSpPr>
          <p:spPr>
            <a:xfrm rot="0">
              <a:off x="0" y="1651331"/>
              <a:ext cx="14198864" cy="2286350"/>
            </a:xfrm>
            <a:prstGeom prst="rect">
              <a:avLst/>
            </a:prstGeom>
          </p:spPr>
          <p:txBody>
            <a:bodyPr anchor="t" rtlCol="false" tIns="0" lIns="0" bIns="0" rIns="0">
              <a:spAutoFit/>
            </a:bodyPr>
            <a:lstStyle/>
            <a:p>
              <a:pPr algn="l" marL="0" indent="0" lvl="0">
                <a:lnSpc>
                  <a:spcPts val="5471"/>
                </a:lnSpc>
                <a:spcBef>
                  <a:spcPct val="0"/>
                </a:spcBef>
              </a:pPr>
              <a:r>
                <a:rPr lang="en-US" sz="3908" strike="noStrike" u="none">
                  <a:solidFill>
                    <a:srgbClr val="A0C6D4"/>
                  </a:solidFill>
                  <a:latin typeface="Noto Sans JP Bold"/>
                </a:rPr>
                <a:t>02:Sử dụng kỹ thuật băm (Hashing): </a:t>
              </a:r>
            </a:p>
            <a:p>
              <a:pPr algn="l" marL="0" indent="0" lvl="0">
                <a:lnSpc>
                  <a:spcPts val="4211"/>
                </a:lnSpc>
                <a:spcBef>
                  <a:spcPct val="0"/>
                </a:spcBef>
              </a:pPr>
            </a:p>
            <a:p>
              <a:pPr algn="l" marL="0" indent="0" lvl="0">
                <a:lnSpc>
                  <a:spcPts val="4211"/>
                </a:lnSpc>
                <a:spcBef>
                  <a:spcPct val="0"/>
                </a:spcBef>
              </a:pPr>
            </a:p>
          </p:txBody>
        </p:sp>
        <p:sp>
          <p:nvSpPr>
            <p:cNvPr name="TextBox 7" id="7"/>
            <p:cNvSpPr txBox="true"/>
            <p:nvPr/>
          </p:nvSpPr>
          <p:spPr>
            <a:xfrm rot="0">
              <a:off x="0" y="0"/>
              <a:ext cx="14198864" cy="1168263"/>
            </a:xfrm>
            <a:prstGeom prst="rect">
              <a:avLst/>
            </a:prstGeom>
          </p:spPr>
          <p:txBody>
            <a:bodyPr anchor="t" rtlCol="false" tIns="0" lIns="0" bIns="0" rIns="0">
              <a:spAutoFit/>
            </a:bodyPr>
            <a:lstStyle/>
            <a:p>
              <a:pPr algn="l" marL="0" indent="0" lvl="0">
                <a:lnSpc>
                  <a:spcPts val="6899"/>
                </a:lnSpc>
                <a:spcBef>
                  <a:spcPct val="0"/>
                </a:spcBef>
              </a:pPr>
            </a:p>
          </p:txBody>
        </p:sp>
      </p:grpSp>
    </p:spTree>
  </p:cSld>
  <p:clrMapOvr>
    <a:masterClrMapping/>
  </p:clrMapOvr>
</p:sld>
</file>

<file path=ppt/slides/slide7.xml><?xml version="1.0" encoding="utf-8"?>
<p:sld xmlns:p="http://schemas.openxmlformats.org/presentationml/2006/main" xmlns:a="http://schemas.openxmlformats.org/drawingml/2006/main">
  <p:cSld>
    <p:bg>
      <p:bgPr>
        <a:solidFill>
          <a:srgbClr val="FAFAFA"/>
        </a:solidFill>
      </p:bgPr>
    </p:bg>
    <p:spTree>
      <p:nvGrpSpPr>
        <p:cNvPr id="1" name=""/>
        <p:cNvGrpSpPr/>
        <p:nvPr/>
      </p:nvGrpSpPr>
      <p:grpSpPr>
        <a:xfrm>
          <a:off x="0" y="0"/>
          <a:ext cx="0" cy="0"/>
          <a:chOff x="0" y="0"/>
          <a:chExt cx="0" cy="0"/>
        </a:xfrm>
      </p:grpSpPr>
      <p:sp>
        <p:nvSpPr>
          <p:cNvPr name="TextBox 2" id="2"/>
          <p:cNvSpPr txBox="true"/>
          <p:nvPr/>
        </p:nvSpPr>
        <p:spPr>
          <a:xfrm rot="0">
            <a:off x="1343914" y="778566"/>
            <a:ext cx="5027010" cy="1885472"/>
          </a:xfrm>
          <a:prstGeom prst="rect">
            <a:avLst/>
          </a:prstGeom>
        </p:spPr>
        <p:txBody>
          <a:bodyPr anchor="t" rtlCol="false" tIns="0" lIns="0" bIns="0" rIns="0">
            <a:spAutoFit/>
          </a:bodyPr>
          <a:lstStyle/>
          <a:p>
            <a:pPr algn="ctr" marL="0" indent="0" lvl="0">
              <a:lnSpc>
                <a:spcPts val="7414"/>
              </a:lnSpc>
            </a:pPr>
            <a:r>
              <a:rPr lang="en-US" sz="6178">
                <a:solidFill>
                  <a:srgbClr val="456874"/>
                </a:solidFill>
                <a:latin typeface="Noto Sans JP Bold"/>
              </a:rPr>
              <a:t>Nhận xét :</a:t>
            </a:r>
          </a:p>
          <a:p>
            <a:pPr algn="ctr" marL="0" indent="0" lvl="0">
              <a:lnSpc>
                <a:spcPts val="7414"/>
              </a:lnSpc>
            </a:pPr>
          </a:p>
        </p:txBody>
      </p:sp>
      <p:sp>
        <p:nvSpPr>
          <p:cNvPr name="TextBox 3" id="3"/>
          <p:cNvSpPr txBox="true"/>
          <p:nvPr/>
        </p:nvSpPr>
        <p:spPr>
          <a:xfrm rot="0">
            <a:off x="2876969" y="2333625"/>
            <a:ext cx="13422789" cy="6924675"/>
          </a:xfrm>
          <a:prstGeom prst="rect">
            <a:avLst/>
          </a:prstGeom>
        </p:spPr>
        <p:txBody>
          <a:bodyPr anchor="t" rtlCol="false" tIns="0" lIns="0" bIns="0" rIns="0">
            <a:spAutoFit/>
          </a:bodyPr>
          <a:lstStyle/>
          <a:p>
            <a:pPr>
              <a:lnSpc>
                <a:spcPts val="4200"/>
              </a:lnSpc>
            </a:pPr>
            <a:r>
              <a:rPr lang="en-US" sz="3000">
                <a:solidFill>
                  <a:srgbClr val="456874"/>
                </a:solidFill>
                <a:latin typeface="Noto Sans JP Medium"/>
              </a:rPr>
              <a:t>Ta thấy:</a:t>
            </a:r>
          </a:p>
          <a:p>
            <a:pPr marL="647700" indent="-323850" lvl="1">
              <a:lnSpc>
                <a:spcPts val="4200"/>
              </a:lnSpc>
              <a:spcBef>
                <a:spcPct val="0"/>
              </a:spcBef>
              <a:buFont typeface="Arial"/>
              <a:buChar char="•"/>
            </a:pPr>
            <a:r>
              <a:rPr lang="en-US" sz="3000">
                <a:solidFill>
                  <a:srgbClr val="456874"/>
                </a:solidFill>
                <a:latin typeface="Noto Sans JP Medium"/>
              </a:rPr>
              <a:t>M</a:t>
            </a:r>
            <a:r>
              <a:rPr lang="en-US" sz="3000">
                <a:solidFill>
                  <a:srgbClr val="456874"/>
                </a:solidFill>
                <a:latin typeface="Noto Sans JP Medium"/>
              </a:rPr>
              <a:t>ã băm độc lập với kích thước bảng: được tính toán 1 lần và sử dụng cho nhiều bảng băm kích thước khác nhau.</a:t>
            </a:r>
          </a:p>
          <a:p>
            <a:pPr marL="647700" indent="-323850" lvl="1">
              <a:lnSpc>
                <a:spcPts val="4200"/>
              </a:lnSpc>
              <a:spcBef>
                <a:spcPct val="0"/>
              </a:spcBef>
              <a:buFont typeface="Arial"/>
              <a:buChar char="•"/>
            </a:pPr>
            <a:r>
              <a:rPr lang="en-US" sz="3000">
                <a:solidFill>
                  <a:srgbClr val="456874"/>
                </a:solidFill>
                <a:latin typeface="Noto Sans JP Medium"/>
              </a:rPr>
              <a:t>Mã băm chung cho mọi đối tượng: không cần điều chỉnh theo kích thước của bảng</a:t>
            </a:r>
          </a:p>
          <a:p>
            <a:pPr marL="0" indent="0" lvl="0">
              <a:lnSpc>
                <a:spcPts val="4200"/>
              </a:lnSpc>
              <a:spcBef>
                <a:spcPct val="0"/>
              </a:spcBef>
            </a:pPr>
          </a:p>
          <a:p>
            <a:pPr marL="647700" indent="-323850" lvl="1">
              <a:lnSpc>
                <a:spcPts val="4200"/>
              </a:lnSpc>
              <a:spcBef>
                <a:spcPct val="0"/>
              </a:spcBef>
              <a:buFont typeface="Arial"/>
              <a:buChar char="•"/>
            </a:pPr>
            <a:r>
              <a:rPr lang="en-US" sz="3000">
                <a:solidFill>
                  <a:srgbClr val="456874"/>
                </a:solidFill>
                <a:latin typeface="Noto Sans JP Medium"/>
              </a:rPr>
              <a:t>Chỉ hàm nén (compression function) phụ thuộc vào kích thước bảng</a:t>
            </a:r>
          </a:p>
          <a:p>
            <a:pPr marL="647700" indent="-323850" lvl="1">
              <a:lnSpc>
                <a:spcPts val="4200"/>
              </a:lnSpc>
              <a:spcBef>
                <a:spcPct val="0"/>
              </a:spcBef>
              <a:buFont typeface="Arial"/>
              <a:buChar char="•"/>
            </a:pPr>
            <a:r>
              <a:rPr lang="en-US" sz="3000">
                <a:solidFill>
                  <a:srgbClr val="456874"/>
                </a:solidFill>
                <a:latin typeface="Noto Sans JP Medium"/>
              </a:rPr>
              <a:t>Dễ dàng thay đổi kích thước bảng: dựa trên số lượng đang được lưu trữ=&gt; tối ưu về mặt không gian và thời gian</a:t>
            </a:r>
          </a:p>
          <a:p>
            <a:pPr marL="0" indent="0" lvl="0">
              <a:lnSpc>
                <a:spcPts val="4200"/>
              </a:lnSpc>
              <a:spcBef>
                <a:spcPct val="0"/>
              </a:spcBef>
            </a:pPr>
          </a:p>
          <a:p>
            <a:pPr marL="647700" indent="-323850" lvl="1">
              <a:lnSpc>
                <a:spcPts val="4200"/>
              </a:lnSpc>
              <a:spcBef>
                <a:spcPct val="0"/>
              </a:spcBef>
              <a:buFont typeface="Arial"/>
              <a:buChar char="•"/>
            </a:pPr>
            <a:r>
              <a:rPr lang="en-US" sz="3000">
                <a:solidFill>
                  <a:srgbClr val="456874"/>
                </a:solidFill>
                <a:latin typeface="Noto Sans JP Medium"/>
              </a:rPr>
              <a:t>Linh hoạt và thích ứng: khi chia thành 2 phần trên =&gt; bảo toàn tính linh hoạt trong quá tình thay đổi cấu trúc của bảng băm.</a:t>
            </a:r>
          </a:p>
          <a:p>
            <a:pPr marL="0" indent="0" lvl="0">
              <a:lnSpc>
                <a:spcPts val="4200"/>
              </a:lnSpc>
              <a:spcBef>
                <a:spcPct val="0"/>
              </a:spcBef>
            </a:pPr>
            <a:r>
              <a:rPr lang="en-US" sz="3000">
                <a:solidFill>
                  <a:srgbClr val="456874"/>
                </a:solidFill>
                <a:latin typeface="Noto Sans JP Medium"/>
              </a:rPr>
              <a:t>.</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15000"/>
            </a:blip>
            <a:stretch>
              <a:fillRect l="0" t="-9277" r="0" b="-9277"/>
            </a:stretch>
          </a:blipFill>
        </p:spPr>
      </p:sp>
      <p:sp>
        <p:nvSpPr>
          <p:cNvPr name="TextBox 3" id="3"/>
          <p:cNvSpPr txBox="true"/>
          <p:nvPr/>
        </p:nvSpPr>
        <p:spPr>
          <a:xfrm rot="0">
            <a:off x="1028700" y="2210623"/>
            <a:ext cx="16230600" cy="2693670"/>
          </a:xfrm>
          <a:prstGeom prst="rect">
            <a:avLst/>
          </a:prstGeom>
        </p:spPr>
        <p:txBody>
          <a:bodyPr anchor="t" rtlCol="false" tIns="0" lIns="0" bIns="0" rIns="0">
            <a:spAutoFit/>
          </a:bodyPr>
          <a:lstStyle/>
          <a:p>
            <a:pPr algn="ctr">
              <a:lnSpc>
                <a:spcPts val="10560"/>
              </a:lnSpc>
            </a:pPr>
            <a:r>
              <a:rPr lang="en-US" sz="9600">
                <a:solidFill>
                  <a:srgbClr val="557080"/>
                </a:solidFill>
                <a:latin typeface="Open Sans Bold"/>
              </a:rPr>
              <a:t>2. Hash functions</a:t>
            </a:r>
          </a:p>
          <a:p>
            <a:pPr algn="ctr">
              <a:lnSpc>
                <a:spcPts val="10560"/>
              </a:lnSpc>
            </a:pPr>
            <a:r>
              <a:rPr lang="en-US" sz="9600">
                <a:solidFill>
                  <a:srgbClr val="557080"/>
                </a:solidFill>
                <a:latin typeface="Open Sans Bold"/>
              </a:rPr>
              <a:t>-Hàm Băm </a:t>
            </a:r>
          </a:p>
        </p:txBody>
      </p:sp>
      <p:sp>
        <p:nvSpPr>
          <p:cNvPr name="TextBox 4" id="4"/>
          <p:cNvSpPr txBox="true"/>
          <p:nvPr/>
        </p:nvSpPr>
        <p:spPr>
          <a:xfrm rot="0">
            <a:off x="2898588" y="6011468"/>
            <a:ext cx="13516420" cy="1553035"/>
          </a:xfrm>
          <a:prstGeom prst="rect">
            <a:avLst/>
          </a:prstGeom>
        </p:spPr>
        <p:txBody>
          <a:bodyPr anchor="t" rtlCol="false" tIns="0" lIns="0" bIns="0" rIns="0">
            <a:spAutoFit/>
          </a:bodyPr>
          <a:lstStyle/>
          <a:p>
            <a:pPr>
              <a:lnSpc>
                <a:spcPts val="4174"/>
              </a:lnSpc>
            </a:pPr>
            <a:r>
              <a:rPr lang="en-US" sz="2981">
                <a:solidFill>
                  <a:srgbClr val="557080"/>
                </a:solidFill>
                <a:latin typeface="Noto Sans JP"/>
              </a:rPr>
              <a:t>Hàm băm là bất kỳ hàm nào có thể được sử dụng để </a:t>
            </a:r>
            <a:r>
              <a:rPr lang="en-US" sz="2981">
                <a:solidFill>
                  <a:srgbClr val="557080"/>
                </a:solidFill>
                <a:latin typeface="Noto Sans JP Bold"/>
              </a:rPr>
              <a:t>ánh xạ dữ liệu</a:t>
            </a:r>
            <a:r>
              <a:rPr lang="en-US" sz="2981">
                <a:solidFill>
                  <a:srgbClr val="557080"/>
                </a:solidFill>
                <a:latin typeface="Noto Sans JP"/>
              </a:rPr>
              <a:t> có </a:t>
            </a:r>
            <a:r>
              <a:rPr lang="en-US" sz="2981">
                <a:solidFill>
                  <a:srgbClr val="557080"/>
                </a:solidFill>
                <a:latin typeface="Noto Sans JP Bold"/>
              </a:rPr>
              <a:t>kích thước tùy ý </a:t>
            </a:r>
            <a:r>
              <a:rPr lang="en-US" sz="2981">
                <a:solidFill>
                  <a:srgbClr val="557080"/>
                </a:solidFill>
                <a:latin typeface="Noto Sans JP"/>
              </a:rPr>
              <a:t>tới các giá trị có </a:t>
            </a:r>
            <a:r>
              <a:rPr lang="en-US" sz="2981">
                <a:solidFill>
                  <a:srgbClr val="557080"/>
                </a:solidFill>
                <a:latin typeface="Noto Sans JP Bold"/>
              </a:rPr>
              <a:t>kích thước cố định</a:t>
            </a:r>
            <a:r>
              <a:rPr lang="en-US" sz="2981">
                <a:solidFill>
                  <a:srgbClr val="557080"/>
                </a:solidFill>
                <a:latin typeface="Noto Sans JP"/>
              </a:rPr>
              <a:t>, mặc dù có một số hàm băm hỗ trợ đầu ra có độ dài thay đổi.</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AFAFA"/>
        </a:solidFill>
      </p:bgPr>
    </p:bg>
    <p:spTree>
      <p:nvGrpSpPr>
        <p:cNvPr id="1" name=""/>
        <p:cNvGrpSpPr/>
        <p:nvPr/>
      </p:nvGrpSpPr>
      <p:grpSpPr>
        <a:xfrm>
          <a:off x="0" y="0"/>
          <a:ext cx="0" cy="0"/>
          <a:chOff x="0" y="0"/>
          <a:chExt cx="0" cy="0"/>
        </a:xfrm>
      </p:grpSpPr>
      <p:grpSp>
        <p:nvGrpSpPr>
          <p:cNvPr name="Group 2" id="2"/>
          <p:cNvGrpSpPr/>
          <p:nvPr/>
        </p:nvGrpSpPr>
        <p:grpSpPr>
          <a:xfrm rot="0">
            <a:off x="-251217" y="-311734"/>
            <a:ext cx="8554465" cy="10910468"/>
            <a:chOff x="0" y="0"/>
            <a:chExt cx="2253028" cy="2873539"/>
          </a:xfrm>
        </p:grpSpPr>
        <p:sp>
          <p:nvSpPr>
            <p:cNvPr name="Freeform 3" id="3"/>
            <p:cNvSpPr/>
            <p:nvPr/>
          </p:nvSpPr>
          <p:spPr>
            <a:xfrm flipH="false" flipV="false" rot="0">
              <a:off x="0" y="0"/>
              <a:ext cx="2253028" cy="2873539"/>
            </a:xfrm>
            <a:custGeom>
              <a:avLst/>
              <a:gdLst/>
              <a:ahLst/>
              <a:cxnLst/>
              <a:rect r="r" b="b" t="t" l="l"/>
              <a:pathLst>
                <a:path h="2873539" w="2253028">
                  <a:moveTo>
                    <a:pt x="0" y="0"/>
                  </a:moveTo>
                  <a:lnTo>
                    <a:pt x="2253028" y="0"/>
                  </a:lnTo>
                  <a:lnTo>
                    <a:pt x="2253028" y="2873539"/>
                  </a:lnTo>
                  <a:lnTo>
                    <a:pt x="0" y="2873539"/>
                  </a:lnTo>
                  <a:close/>
                </a:path>
              </a:pathLst>
            </a:custGeom>
            <a:solidFill>
              <a:srgbClr val="A0C6D4"/>
            </a:solidFill>
          </p:spPr>
        </p:sp>
        <p:sp>
          <p:nvSpPr>
            <p:cNvPr name="TextBox 4" id="4"/>
            <p:cNvSpPr txBox="true"/>
            <p:nvPr/>
          </p:nvSpPr>
          <p:spPr>
            <a:xfrm>
              <a:off x="0" y="-57150"/>
              <a:ext cx="2253028" cy="2930689"/>
            </a:xfrm>
            <a:prstGeom prst="rect">
              <a:avLst/>
            </a:prstGeom>
          </p:spPr>
          <p:txBody>
            <a:bodyPr anchor="ctr" rtlCol="false" tIns="50800" lIns="50800" bIns="50800" rIns="50800"/>
            <a:lstStyle/>
            <a:p>
              <a:pPr algn="ctr">
                <a:lnSpc>
                  <a:spcPts val="3150"/>
                </a:lnSpc>
              </a:pPr>
            </a:p>
            <a:p>
              <a:pPr algn="ctr">
                <a:lnSpc>
                  <a:spcPts val="3150"/>
                </a:lnSpc>
              </a:pPr>
            </a:p>
          </p:txBody>
        </p:sp>
      </p:grpSp>
      <p:grpSp>
        <p:nvGrpSpPr>
          <p:cNvPr name="Group 5" id="5"/>
          <p:cNvGrpSpPr/>
          <p:nvPr/>
        </p:nvGrpSpPr>
        <p:grpSpPr>
          <a:xfrm rot="0">
            <a:off x="16489215" y="8488215"/>
            <a:ext cx="1798785" cy="1798785"/>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456874"/>
            </a:solidFill>
          </p:spPr>
        </p:sp>
        <p:sp>
          <p:nvSpPr>
            <p:cNvPr name="TextBox 7" id="7"/>
            <p:cNvSpPr txBox="true"/>
            <p:nvPr/>
          </p:nvSpPr>
          <p:spPr>
            <a:xfrm>
              <a:off x="0" y="-57150"/>
              <a:ext cx="812800" cy="869950"/>
            </a:xfrm>
            <a:prstGeom prst="rect">
              <a:avLst/>
            </a:prstGeom>
          </p:spPr>
          <p:txBody>
            <a:bodyPr anchor="ctr" rtlCol="false" tIns="50800" lIns="50800" bIns="50800" rIns="50800"/>
            <a:lstStyle/>
            <a:p>
              <a:pPr algn="ctr">
                <a:lnSpc>
                  <a:spcPts val="3150"/>
                </a:lnSpc>
              </a:pPr>
            </a:p>
          </p:txBody>
        </p:sp>
      </p:grpSp>
      <p:sp>
        <p:nvSpPr>
          <p:cNvPr name="AutoShape 8" id="8"/>
          <p:cNvSpPr/>
          <p:nvPr/>
        </p:nvSpPr>
        <p:spPr>
          <a:xfrm flipH="true">
            <a:off x="-10794023" y="8507265"/>
            <a:ext cx="29811078" cy="0"/>
          </a:xfrm>
          <a:prstGeom prst="line">
            <a:avLst/>
          </a:prstGeom>
          <a:ln cap="flat" w="38100">
            <a:solidFill>
              <a:srgbClr val="456874"/>
            </a:solidFill>
            <a:prstDash val="solid"/>
            <a:headEnd type="none" len="sm" w="sm"/>
            <a:tailEnd type="none" len="sm" w="sm"/>
          </a:ln>
        </p:spPr>
      </p:sp>
      <p:sp>
        <p:nvSpPr>
          <p:cNvPr name="Freeform 9" id="9"/>
          <p:cNvSpPr/>
          <p:nvPr/>
        </p:nvSpPr>
        <p:spPr>
          <a:xfrm flipH="false" flipV="false" rot="0">
            <a:off x="8097616" y="3056838"/>
            <a:ext cx="965411" cy="292037"/>
          </a:xfrm>
          <a:custGeom>
            <a:avLst/>
            <a:gdLst/>
            <a:ahLst/>
            <a:cxnLst/>
            <a:rect r="r" b="b" t="t" l="l"/>
            <a:pathLst>
              <a:path h="292037" w="965411">
                <a:moveTo>
                  <a:pt x="0" y="0"/>
                </a:moveTo>
                <a:lnTo>
                  <a:pt x="965411" y="0"/>
                </a:lnTo>
                <a:lnTo>
                  <a:pt x="965411" y="292037"/>
                </a:lnTo>
                <a:lnTo>
                  <a:pt x="0" y="29203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0" id="10"/>
          <p:cNvSpPr txBox="true"/>
          <p:nvPr/>
        </p:nvSpPr>
        <p:spPr>
          <a:xfrm rot="0">
            <a:off x="831009" y="628650"/>
            <a:ext cx="6299200" cy="971550"/>
          </a:xfrm>
          <a:prstGeom prst="rect">
            <a:avLst/>
          </a:prstGeom>
        </p:spPr>
        <p:txBody>
          <a:bodyPr anchor="t" rtlCol="false" tIns="0" lIns="0" bIns="0" rIns="0">
            <a:spAutoFit/>
          </a:bodyPr>
          <a:lstStyle/>
          <a:p>
            <a:pPr algn="l" marL="0" indent="0" lvl="0">
              <a:lnSpc>
                <a:spcPts val="7275"/>
              </a:lnSpc>
              <a:spcBef>
                <a:spcPct val="0"/>
              </a:spcBef>
            </a:pPr>
            <a:r>
              <a:rPr lang="en-US" sz="7500">
                <a:solidFill>
                  <a:srgbClr val="000000"/>
                </a:solidFill>
                <a:latin typeface="Noto Sans JP Bold"/>
              </a:rPr>
              <a:t>2.1. Mã băm</a:t>
            </a:r>
          </a:p>
        </p:txBody>
      </p:sp>
      <p:grpSp>
        <p:nvGrpSpPr>
          <p:cNvPr name="Group 11" id="11"/>
          <p:cNvGrpSpPr/>
          <p:nvPr/>
        </p:nvGrpSpPr>
        <p:grpSpPr>
          <a:xfrm rot="0">
            <a:off x="9403270" y="2376143"/>
            <a:ext cx="7531100" cy="4591530"/>
            <a:chOff x="0" y="0"/>
            <a:chExt cx="10041467" cy="6122040"/>
          </a:xfrm>
        </p:grpSpPr>
        <p:sp>
          <p:nvSpPr>
            <p:cNvPr name="TextBox 12" id="12"/>
            <p:cNvSpPr txBox="true"/>
            <p:nvPr/>
          </p:nvSpPr>
          <p:spPr>
            <a:xfrm rot="0">
              <a:off x="0" y="-57150"/>
              <a:ext cx="10041467" cy="5245523"/>
            </a:xfrm>
            <a:prstGeom prst="rect">
              <a:avLst/>
            </a:prstGeom>
          </p:spPr>
          <p:txBody>
            <a:bodyPr anchor="t" rtlCol="false" tIns="0" lIns="0" bIns="0" rIns="0">
              <a:spAutoFit/>
            </a:bodyPr>
            <a:lstStyle/>
            <a:p>
              <a:pPr algn="just">
                <a:lnSpc>
                  <a:spcPts val="3919"/>
                </a:lnSpc>
              </a:pPr>
              <a:r>
                <a:rPr lang="en-US" sz="2799">
                  <a:solidFill>
                    <a:srgbClr val="000000"/>
                  </a:solidFill>
                  <a:latin typeface="Noto Sans JP"/>
                </a:rPr>
                <a:t>=&gt; Cách thiết kế mã băm trong Java:</a:t>
              </a:r>
            </a:p>
            <a:p>
              <a:pPr algn="just" marL="604519" indent="-302260" lvl="1">
                <a:lnSpc>
                  <a:spcPts val="3919"/>
                </a:lnSpc>
                <a:buFont typeface="Arial"/>
                <a:buChar char="•"/>
              </a:pPr>
              <a:r>
                <a:rPr lang="en-US" sz="2799">
                  <a:solidFill>
                    <a:srgbClr val="000000"/>
                  </a:solidFill>
                  <a:latin typeface="Noto Sans JP"/>
                </a:rPr>
                <a:t>Coi bit thành số nguyên (Treating the Bit Representation as an Integer)</a:t>
              </a:r>
            </a:p>
            <a:p>
              <a:pPr algn="just" marL="604519" indent="-302260" lvl="1">
                <a:lnSpc>
                  <a:spcPts val="3919"/>
                </a:lnSpc>
                <a:buFont typeface="Arial"/>
                <a:buChar char="•"/>
              </a:pPr>
              <a:r>
                <a:rPr lang="en-US" sz="2799">
                  <a:solidFill>
                    <a:srgbClr val="000000"/>
                  </a:solidFill>
                  <a:latin typeface="Noto Sans JP"/>
                </a:rPr>
                <a:t>Mã băm đa thức (Polynomial Hash Codes)</a:t>
              </a:r>
            </a:p>
            <a:p>
              <a:pPr algn="just" marL="604519" indent="-302260" lvl="1">
                <a:lnSpc>
                  <a:spcPts val="3919"/>
                </a:lnSpc>
                <a:buFont typeface="Arial"/>
                <a:buChar char="•"/>
              </a:pPr>
              <a:r>
                <a:rPr lang="en-US" sz="2799">
                  <a:solidFill>
                    <a:srgbClr val="000000"/>
                  </a:solidFill>
                  <a:latin typeface="Noto Sans JP"/>
                </a:rPr>
                <a:t>Mã băm dịch chu kì (Cyclic-Shift Hash Codes)</a:t>
              </a:r>
            </a:p>
            <a:p>
              <a:pPr>
                <a:lnSpc>
                  <a:spcPts val="3919"/>
                </a:lnSpc>
              </a:pPr>
            </a:p>
            <a:p>
              <a:pPr algn="l" marL="0" indent="0" lvl="0">
                <a:lnSpc>
                  <a:spcPts val="3919"/>
                </a:lnSpc>
                <a:spcBef>
                  <a:spcPct val="0"/>
                </a:spcBef>
              </a:pPr>
            </a:p>
          </p:txBody>
        </p:sp>
        <p:sp>
          <p:nvSpPr>
            <p:cNvPr name="TextBox 13" id="13"/>
            <p:cNvSpPr txBox="true"/>
            <p:nvPr/>
          </p:nvSpPr>
          <p:spPr>
            <a:xfrm rot="0">
              <a:off x="0" y="5542793"/>
              <a:ext cx="10041467" cy="579247"/>
            </a:xfrm>
            <a:prstGeom prst="rect">
              <a:avLst/>
            </a:prstGeom>
          </p:spPr>
          <p:txBody>
            <a:bodyPr anchor="t" rtlCol="false" tIns="0" lIns="0" bIns="0" rIns="0">
              <a:spAutoFit/>
            </a:bodyPr>
            <a:lstStyle/>
            <a:p>
              <a:pPr algn="l" marL="0" indent="0" lvl="0">
                <a:lnSpc>
                  <a:spcPts val="3748"/>
                </a:lnSpc>
                <a:spcBef>
                  <a:spcPct val="0"/>
                </a:spcBef>
              </a:pPr>
            </a:p>
          </p:txBody>
        </p:sp>
      </p:grpSp>
      <p:sp>
        <p:nvSpPr>
          <p:cNvPr name="TextBox 14" id="14"/>
          <p:cNvSpPr txBox="true"/>
          <p:nvPr/>
        </p:nvSpPr>
        <p:spPr>
          <a:xfrm rot="0">
            <a:off x="4021253" y="3757800"/>
            <a:ext cx="9525" cy="580390"/>
          </a:xfrm>
          <a:prstGeom prst="rect">
            <a:avLst/>
          </a:prstGeom>
        </p:spPr>
        <p:txBody>
          <a:bodyPr anchor="t" rtlCol="false" tIns="0" lIns="0" bIns="0" rIns="0">
            <a:spAutoFit/>
          </a:bodyPr>
          <a:lstStyle/>
          <a:p>
            <a:pPr algn="ctr">
              <a:lnSpc>
                <a:spcPts val="4759"/>
              </a:lnSpc>
            </a:pPr>
          </a:p>
        </p:txBody>
      </p:sp>
      <p:sp>
        <p:nvSpPr>
          <p:cNvPr name="TextBox 15" id="15"/>
          <p:cNvSpPr txBox="true"/>
          <p:nvPr/>
        </p:nvSpPr>
        <p:spPr>
          <a:xfrm rot="0">
            <a:off x="294658" y="2039683"/>
            <a:ext cx="7472240" cy="3564274"/>
          </a:xfrm>
          <a:prstGeom prst="rect">
            <a:avLst/>
          </a:prstGeom>
        </p:spPr>
        <p:txBody>
          <a:bodyPr anchor="t" rtlCol="false" tIns="0" lIns="0" bIns="0" rIns="0">
            <a:spAutoFit/>
          </a:bodyPr>
          <a:lstStyle/>
          <a:p>
            <a:pPr algn="just" marL="550381" indent="-275191" lvl="1">
              <a:lnSpc>
                <a:spcPts val="3568"/>
              </a:lnSpc>
              <a:buFont typeface="Arial"/>
              <a:buChar char="•"/>
            </a:pPr>
            <a:r>
              <a:rPr lang="en-US" sz="2549">
                <a:solidFill>
                  <a:srgbClr val="000000"/>
                </a:solidFill>
                <a:latin typeface="Noto Sans JP"/>
              </a:rPr>
              <a:t>Mã băm là </a:t>
            </a:r>
            <a:r>
              <a:rPr lang="en-US" sz="2549">
                <a:solidFill>
                  <a:srgbClr val="000000"/>
                </a:solidFill>
                <a:latin typeface="Noto Sans JP Bold"/>
              </a:rPr>
              <a:t>một số nguyên</a:t>
            </a:r>
            <a:r>
              <a:rPr lang="en-US" sz="2549">
                <a:solidFill>
                  <a:srgbClr val="000000"/>
                </a:solidFill>
                <a:latin typeface="Noto Sans JP"/>
              </a:rPr>
              <a:t> được tạo ra từ khóa </a:t>
            </a:r>
            <a:r>
              <a:rPr lang="en-US" sz="2549">
                <a:solidFill>
                  <a:srgbClr val="000000"/>
                </a:solidFill>
                <a:latin typeface="Noto Sans JP Bold"/>
              </a:rPr>
              <a:t>key</a:t>
            </a:r>
            <a:r>
              <a:rPr lang="en-US" sz="2549">
                <a:solidFill>
                  <a:srgbClr val="000000"/>
                </a:solidFill>
                <a:latin typeface="Noto Sans JP"/>
              </a:rPr>
              <a:t> và được sử dụng để </a:t>
            </a:r>
            <a:r>
              <a:rPr lang="en-US" sz="2549">
                <a:solidFill>
                  <a:srgbClr val="000000"/>
                </a:solidFill>
                <a:latin typeface="Noto Sans JP Bold"/>
              </a:rPr>
              <a:t>định vị một vị trí</a:t>
            </a:r>
            <a:r>
              <a:rPr lang="en-US" sz="2549">
                <a:solidFill>
                  <a:srgbClr val="000000"/>
                </a:solidFill>
                <a:latin typeface="Noto Sans JP"/>
              </a:rPr>
              <a:t> trong bảng băm (hash table). </a:t>
            </a:r>
          </a:p>
          <a:p>
            <a:pPr algn="just">
              <a:lnSpc>
                <a:spcPts val="3568"/>
              </a:lnSpc>
            </a:pPr>
          </a:p>
          <a:p>
            <a:pPr algn="just">
              <a:lnSpc>
                <a:spcPts val="3568"/>
              </a:lnSpc>
            </a:pPr>
            <a:r>
              <a:rPr lang="en-US" sz="2549">
                <a:solidFill>
                  <a:srgbClr val="000000"/>
                </a:solidFill>
                <a:latin typeface="Noto Sans JP"/>
              </a:rPr>
              <a:t>=&gt; Mục tiêu là tạo ra mã băm sao cho các khóa khác nhau sẽ có mã băm khác nhau, giảm thiểu xung đột.</a:t>
            </a:r>
          </a:p>
          <a:p>
            <a:pPr algn="ctr">
              <a:lnSpc>
                <a:spcPts val="3568"/>
              </a:lnSpc>
            </a:pPr>
          </a:p>
        </p:txBody>
      </p:sp>
      <p:sp>
        <p:nvSpPr>
          <p:cNvPr name="TextBox 16" id="16"/>
          <p:cNvSpPr txBox="true"/>
          <p:nvPr/>
        </p:nvSpPr>
        <p:spPr>
          <a:xfrm rot="0">
            <a:off x="498867" y="6885169"/>
            <a:ext cx="7268031" cy="1353185"/>
          </a:xfrm>
          <a:prstGeom prst="rect">
            <a:avLst/>
          </a:prstGeom>
        </p:spPr>
        <p:txBody>
          <a:bodyPr anchor="t" rtlCol="false" tIns="0" lIns="0" bIns="0" rIns="0">
            <a:spAutoFit/>
          </a:bodyPr>
          <a:lstStyle/>
          <a:p>
            <a:pPr algn="just">
              <a:lnSpc>
                <a:spcPts val="3639"/>
              </a:lnSpc>
            </a:pPr>
            <a:r>
              <a:rPr lang="en-US" sz="2599">
                <a:solidFill>
                  <a:srgbClr val="000000"/>
                </a:solidFill>
                <a:latin typeface="Playfair Display Bold Italics"/>
              </a:rPr>
              <a:t>Hàm băm "tốt", </a:t>
            </a:r>
            <a:r>
              <a:rPr lang="en-US" sz="2599">
                <a:solidFill>
                  <a:srgbClr val="000000"/>
                </a:solidFill>
                <a:latin typeface="Playfair Display Italics"/>
              </a:rPr>
              <a:t>có nghĩa là nó tạo ra mã băm một cách </a:t>
            </a:r>
            <a:r>
              <a:rPr lang="en-US" sz="2599">
                <a:solidFill>
                  <a:srgbClr val="000000"/>
                </a:solidFill>
                <a:latin typeface="Playfair Display Bold Italics"/>
              </a:rPr>
              <a:t>không dự đoán được</a:t>
            </a:r>
            <a:r>
              <a:rPr lang="en-US" sz="2599">
                <a:solidFill>
                  <a:srgbClr val="000000"/>
                </a:solidFill>
                <a:latin typeface="Playfair Display Italics"/>
              </a:rPr>
              <a:t> và </a:t>
            </a:r>
            <a:r>
              <a:rPr lang="en-US" sz="2599">
                <a:solidFill>
                  <a:srgbClr val="000000"/>
                </a:solidFill>
                <a:latin typeface="Playfair Display Bold Italics"/>
              </a:rPr>
              <a:t>phân phối đều</a:t>
            </a:r>
            <a:r>
              <a:rPr lang="en-US" sz="2599">
                <a:solidFill>
                  <a:srgbClr val="000000"/>
                </a:solidFill>
                <a:latin typeface="Playfair Display Italics"/>
              </a:rPr>
              <a:t> trên không gian mã băm.</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DAF17B82O0w</dc:identifier>
  <dcterms:modified xsi:type="dcterms:W3CDTF">2011-08-01T06:04:30Z</dcterms:modified>
  <cp:revision>1</cp:revision>
  <dc:title>Xanh dương nhạt và Trắng In đậm Bản thuyết trình Đơn giản</dc:title>
</cp:coreProperties>
</file>